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28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29.xml.rels" ContentType="application/vnd.openxmlformats-package.relationships+xml"/>
  <Override PartName="/ppt/slides/_rels/slide4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1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24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_rels/presentation.xml.rels" ContentType="application/vnd.openxmlformats-package.relationships+xml"/>
  <Override PartName="/ppt/media/image13.png" ContentType="image/png"/>
  <Override PartName="/ppt/media/image12.png" ContentType="image/png"/>
  <Override PartName="/ppt/media/image9.jpeg" ContentType="image/jpeg"/>
  <Override PartName="/ppt/media/image8.jpeg" ContentType="image/jpeg"/>
  <Override PartName="/ppt/media/image11.png" ContentType="image/png"/>
  <Override PartName="/ppt/media/image10.wmf" ContentType="image/x-wmf"/>
  <Override PartName="/ppt/media/image4.jpeg" ContentType="image/jpeg"/>
  <Override PartName="/ppt/media/image25.png" ContentType="image/png"/>
  <Override PartName="/ppt/media/image7.png" ContentType="image/png"/>
  <Override PartName="/ppt/media/image6.wmf" ContentType="image/x-wmf"/>
  <Override PartName="/ppt/media/image5.wmf" ContentType="image/x-wmf"/>
  <Override PartName="/ppt/media/image3.wmf" ContentType="image/x-wmf"/>
  <Override PartName="/ppt/media/image2.jpeg" ContentType="image/jpeg"/>
  <Override PartName="/ppt/media/image26.jpeg" ContentType="image/jpeg"/>
  <Override PartName="/ppt/media/image24.png" ContentType="image/png"/>
  <Override PartName="/ppt/media/image22.wmf" ContentType="image/x-wmf"/>
  <Override PartName="/ppt/media/image14.jpeg" ContentType="image/jpeg"/>
  <Override PartName="/ppt/media/image23.png" ContentType="image/png"/>
  <Override PartName="/ppt/media/image21.png" ContentType="image/png"/>
  <Override PartName="/ppt/media/image20.jpeg" ContentType="image/jpeg"/>
  <Override PartName="/ppt/media/image19.jpeg" ContentType="image/jpeg"/>
  <Override PartName="/ppt/media/image18.png" ContentType="image/png"/>
  <Override PartName="/ppt/media/image1.png" ContentType="image/png"/>
  <Override PartName="/ppt/media/image17.png" ContentType="image/png"/>
  <Override PartName="/ppt/media/image15.jpeg" ContentType="image/jpeg"/>
  <Override PartName="/ppt/media/image16.wmf" ContentType="image/x-wmf"/>
  <Override PartName="/ppt/embeddings/oleObject1.docx" ContentType="application/vnd.openxmlformats-officedocument.wordprocessingml.documen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charts/chart1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slide" Target="slides/slide14.xml"/><Relationship Id="rId27" Type="http://schemas.openxmlformats.org/officeDocument/2006/relationships/slide" Target="slides/slide15.xml"/><Relationship Id="rId28" Type="http://schemas.openxmlformats.org/officeDocument/2006/relationships/slide" Target="slides/slide16.xml"/><Relationship Id="rId29" Type="http://schemas.openxmlformats.org/officeDocument/2006/relationships/slide" Target="slides/slide17.xml"/><Relationship Id="rId30" Type="http://schemas.openxmlformats.org/officeDocument/2006/relationships/slide" Target="slides/slide18.xml"/><Relationship Id="rId31" Type="http://schemas.openxmlformats.org/officeDocument/2006/relationships/slide" Target="slides/slide19.xml"/><Relationship Id="rId32" Type="http://schemas.openxmlformats.org/officeDocument/2006/relationships/slide" Target="slides/slide20.xml"/><Relationship Id="rId33" Type="http://schemas.openxmlformats.org/officeDocument/2006/relationships/slide" Target="slides/slide21.xml"/><Relationship Id="rId34" Type="http://schemas.openxmlformats.org/officeDocument/2006/relationships/slide" Target="slides/slide22.xml"/><Relationship Id="rId35" Type="http://schemas.openxmlformats.org/officeDocument/2006/relationships/slide" Target="slides/slide23.xml"/><Relationship Id="rId36" Type="http://schemas.openxmlformats.org/officeDocument/2006/relationships/slide" Target="slides/slide24.xml"/><Relationship Id="rId37" Type="http://schemas.openxmlformats.org/officeDocument/2006/relationships/slide" Target="slides/slide25.xml"/><Relationship Id="rId38" Type="http://schemas.openxmlformats.org/officeDocument/2006/relationships/slide" Target="slides/slide26.xml"/><Relationship Id="rId39" Type="http://schemas.openxmlformats.org/officeDocument/2006/relationships/slide" Target="slides/slide27.xml"/><Relationship Id="rId40" Type="http://schemas.openxmlformats.org/officeDocument/2006/relationships/slide" Target="slides/slide28.xml"/><Relationship Id="rId41" Type="http://schemas.openxmlformats.org/officeDocument/2006/relationships/slide" Target="slides/slide29.xml"/><Relationship Id="rId42" Type="http://schemas.openxmlformats.org/officeDocument/2006/relationships/presProps" Target="presProps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1" lang="ru-RU" sz="1800" spc="-1" strike="noStrike">
                <a:solidFill>
                  <a:srgbClr val="000000"/>
                </a:solidFill>
                <a:latin typeface="Calibri"/>
              </a:defRPr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Диаграмма рангов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barChart>
        <c:barDir val="col"/>
        <c:grouping val="clustered"/>
        <c:varyColors val="0"/>
        <c:ser>
          <c:idx val="0"/>
          <c:order val="0"/>
          <c:spPr>
            <a:solidFill>
              <a:srgbClr val="9bbb59"/>
            </a:solidFill>
            <a:ln w="0">
              <a:solidFill>
                <a:srgbClr val="000000"/>
              </a:solidFill>
            </a:ln>
          </c:spPr>
          <c:invertIfNegative val="0"/>
          <c:dLbls>
            <c:numFmt formatCode="#,##0.0" sourceLinked="0"/>
            <c:txPr>
              <a:bodyPr wrap="square"/>
              <a:lstStyle/>
              <a:p>
                <a:pPr>
                  <a:defRPr b="0" sz="1000" spc="-1" strike="noStrike">
                    <a:solidFill>
                      <a:srgbClr val="000000"/>
                    </a:solidFill>
                    <a:latin typeface="Calibri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14"/>
                <c:pt idx="0">
                  <c:v>x6</c:v>
                </c:pt>
                <c:pt idx="1">
                  <c:v>x7</c:v>
                </c:pt>
                <c:pt idx="2">
                  <c:v>x5</c:v>
                </c:pt>
                <c:pt idx="3">
                  <c:v>x14</c:v>
                </c:pt>
                <c:pt idx="4">
                  <c:v>x12</c:v>
                </c:pt>
                <c:pt idx="5">
                  <c:v>x11</c:v>
                </c:pt>
                <c:pt idx="6">
                  <c:v>x2</c:v>
                </c:pt>
                <c:pt idx="7">
                  <c:v>x10</c:v>
                </c:pt>
                <c:pt idx="8">
                  <c:v>x9</c:v>
                </c:pt>
                <c:pt idx="9">
                  <c:v>x1</c:v>
                </c:pt>
                <c:pt idx="10">
                  <c:v>x13</c:v>
                </c:pt>
                <c:pt idx="11">
                  <c:v>x8</c:v>
                </c:pt>
                <c:pt idx="12">
                  <c:v>x4</c:v>
                </c:pt>
                <c:pt idx="13">
                  <c:v>x3</c:v>
                </c:pt>
              </c:strCache>
            </c:strRef>
          </c:cat>
          <c:val>
            <c:numRef>
              <c:f>0</c:f>
              <c:numCache>
                <c:formatCode>0.00</c:formatCode>
                <c:ptCount val="14"/>
                <c:pt idx="0">
                  <c:v>96</c:v>
                </c:pt>
                <c:pt idx="1">
                  <c:v>93</c:v>
                </c:pt>
                <c:pt idx="2">
                  <c:v>90</c:v>
                </c:pt>
                <c:pt idx="3">
                  <c:v>78</c:v>
                </c:pt>
                <c:pt idx="4">
                  <c:v>74</c:v>
                </c:pt>
                <c:pt idx="5">
                  <c:v>71</c:v>
                </c:pt>
                <c:pt idx="6">
                  <c:v>68</c:v>
                </c:pt>
                <c:pt idx="7">
                  <c:v>63</c:v>
                </c:pt>
                <c:pt idx="8">
                  <c:v>60</c:v>
                </c:pt>
                <c:pt idx="9">
                  <c:v>49</c:v>
                </c:pt>
                <c:pt idx="10">
                  <c:v>37</c:v>
                </c:pt>
                <c:pt idx="11">
                  <c:v>22</c:v>
                </c:pt>
                <c:pt idx="12">
                  <c:v>15</c:v>
                </c:pt>
                <c:pt idx="13">
                  <c:v>14</c:v>
                </c:pt>
              </c:numCache>
            </c:numRef>
          </c:val>
        </c:ser>
        <c:gapWidth val="0"/>
        <c:overlap val="0"/>
        <c:axId val="36609012"/>
        <c:axId val="84648490"/>
      </c:barChart>
      <c:catAx>
        <c:axId val="36609012"/>
        <c:scaling>
          <c:orientation val="minMax"/>
        </c:scaling>
        <c:delete val="0"/>
        <c:axPos val="b"/>
        <c:majorGridlines>
          <c:spPr>
            <a:ln w="9360">
              <a:solidFill>
                <a:srgbClr val="878787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000" spc="-1" strike="noStrike">
                <a:solidFill>
                  <a:srgbClr val="000000"/>
                </a:solidFill>
                <a:latin typeface="Calibri"/>
              </a:defRPr>
            </a:pPr>
          </a:p>
        </c:txPr>
        <c:crossAx val="84648490"/>
        <c:crosses val="autoZero"/>
        <c:auto val="1"/>
        <c:lblAlgn val="ctr"/>
        <c:lblOffset val="100"/>
        <c:noMultiLvlLbl val="0"/>
      </c:catAx>
      <c:valAx>
        <c:axId val="84648490"/>
        <c:scaling>
          <c:orientation val="minMax"/>
          <c:max val="100"/>
          <c:min val="0"/>
        </c:scaling>
        <c:delete val="0"/>
        <c:axPos val="l"/>
        <c:majorGridlines>
          <c:spPr>
            <a:ln w="9360">
              <a:solidFill>
                <a:srgbClr val="4f81bd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000" spc="-1" strike="noStrike">
                <a:solidFill>
                  <a:srgbClr val="000000"/>
                </a:solidFill>
                <a:latin typeface="Calibri"/>
              </a:defRPr>
            </a:pPr>
          </a:p>
        </c:txPr>
        <c:crossAx val="36609012"/>
        <c:crosses val="autoZero"/>
        <c:crossBetween val="between"/>
        <c:majorUnit val="10"/>
        <c:minorUnit val="0.2"/>
      </c:valAx>
      <c:spPr>
        <a:noFill/>
        <a:ln w="0">
          <a:noFill/>
        </a:ln>
      </c:spPr>
    </c:plotArea>
    <c:plotVisOnly val="1"/>
    <c:dispBlanksAs val="gap"/>
  </c:chart>
  <c:spPr>
    <a:noFill/>
    <a:ln w="0">
      <a:noFill/>
    </a:ln>
  </c:spPr>
</c:chartSpace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6BF95BE-1C41-422B-9B9F-A18D6AB13C6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316395BF-E1C4-439B-BDC6-6A865E64079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4F410DFD-AEA2-4916-99DA-7A743B8FC40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C958504-9C63-4E31-BBBA-B5AB64250B4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2018087-5F58-46D6-9892-71FA46792D0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E3958E71-F719-40FA-BC3E-F7792627CBB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CB595FD3-2C2E-4E39-A636-905928E42C7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D993A1B8-29FF-45DF-ABDF-2EE3BF95901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E1116813-05C0-4F96-8C1A-2263728A58B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2F50C183-6476-4DCD-B4DC-FE0A8589220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B2A501A7-3EFA-464B-A642-CE0D161912B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17DF3E2-D2CF-411A-AD1E-6997A4435E54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100000"/>
              </a:lnSpc>
              <a:buNone/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8E46145-B009-4192-A670-5D6D212E37A9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100000"/>
              </a:lnSpc>
              <a:buNone/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87491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6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3622F7B-17A3-4224-96D0-8C8E421868DB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 vert="eaVer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B1A77B2-3B49-4647-A5AD-86CCFDE7CD0F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 vert="eaVert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 vert="eaVer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3553979-45BE-4325-A07E-F4E08049D1CE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A034598-63BA-4152-AD5E-03D2FCC4FA1B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indent="0">
              <a:lnSpc>
                <a:spcPct val="100000"/>
              </a:lnSpc>
              <a:buNone/>
            </a:pPr>
            <a:r>
              <a:rPr b="1" lang="ru-RU" sz="4000" spc="-1" strike="noStrike" cap="all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0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Образец текста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AECAF74-8835-4700-BEAB-48FEF079DEFA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2E3A02A-FBCE-4968-9D18-7BA3088A9049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b">
            <a:noAutofit/>
          </a:bodyPr>
          <a:p>
            <a:pPr indent="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381D74B-097D-4ECF-8B4D-FA779CD21C9B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97F91FC-5F2D-467D-8619-36990BD9AA2E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36F95E3-D7C8-45FA-ABC3-8B4D499F732B}" type="slidenum">
              <a:rPr b="0" lang="ru-RU" sz="1200" spc="-1" strike="noStrike">
                <a:solidFill>
                  <a:schemeClr val="dk1">
                    <a:tint val="75000"/>
                  </a:schemeClr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400" spc="-1" strike="noStrike">
                <a:solidFill>
                  <a:schemeClr val="dk1"/>
                </a:solidFill>
                <a:latin typeface="Arial"/>
              </a:rPr>
              <a:t>Click to edit the title text format</a:t>
            </a:r>
            <a:endParaRPr b="0" lang="ru-RU" sz="4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</a:rPr>
              <a:t>Click to edit the outline text format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Second Outline Level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Third Outline Level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Fourth Outline Level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Fifth Outline Level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Sixth Outline Level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Seventh Outline Level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slideLayout" Target="../slideLayouts/slideLayout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package" Target="../embeddings/oleObject1.docx"/><Relationship Id="rId3" Type="http://schemas.openxmlformats.org/officeDocument/2006/relationships/image" Target="../media/image10.wmf"/><Relationship Id="rId4" Type="http://schemas.openxmlformats.org/officeDocument/2006/relationships/slideLayout" Target="../slideLayouts/slideLayout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oleObject" Target="../embeddings/oleObject1.bin"/><Relationship Id="rId3" Type="http://schemas.openxmlformats.org/officeDocument/2006/relationships/image" Target="../media/image11.png"/><Relationship Id="rId4" Type="http://schemas.openxmlformats.org/officeDocument/2006/relationships/oleObject" Target="../embeddings/oleObject2.bin"/><Relationship Id="rId5" Type="http://schemas.openxmlformats.org/officeDocument/2006/relationships/image" Target="../media/image12.png"/><Relationship Id="rId6" Type="http://schemas.openxmlformats.org/officeDocument/2006/relationships/oleObject" Target="../embeddings/oleObject3.bin"/><Relationship Id="rId7" Type="http://schemas.openxmlformats.org/officeDocument/2006/relationships/image" Target="../media/image13.png"/><Relationship Id="rId8" Type="http://schemas.openxmlformats.org/officeDocument/2006/relationships/slideLayout" Target="../slideLayouts/slideLayout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package" Target="../embeddings/oleObject1.docx"/><Relationship Id="rId3" Type="http://schemas.openxmlformats.org/officeDocument/2006/relationships/image" Target="../media/image16.wmf"/><Relationship Id="rId4" Type="http://schemas.openxmlformats.org/officeDocument/2006/relationships/slideLayout" Target="../slideLayouts/slideLayout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chart" Target="../charts/chart1.xml"/><Relationship Id="rId3" Type="http://schemas.openxmlformats.org/officeDocument/2006/relationships/slideLayout" Target="../slideLayouts/slideLayout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slideLayout" Target="../slideLayouts/slideLayout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package" Target="../embeddings/oleObject1.docx"/><Relationship Id="rId3" Type="http://schemas.openxmlformats.org/officeDocument/2006/relationships/image" Target="../media/image22.wmf"/><Relationship Id="rId4" Type="http://schemas.openxmlformats.org/officeDocument/2006/relationships/slideLayout" Target="../slideLayouts/slideLayout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24.png"/><Relationship Id="rId3" Type="http://schemas.openxmlformats.org/officeDocument/2006/relationships/slideLayout" Target="../slideLayouts/slideLayout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wmf"/><Relationship Id="rId3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package" Target="../embeddings/oleObject1.docx"/><Relationship Id="rId3" Type="http://schemas.openxmlformats.org/officeDocument/2006/relationships/image" Target="../media/image5.wmf"/><Relationship Id="rId4" Type="http://schemas.openxmlformats.org/officeDocument/2006/relationships/slideLayout" Target="../slideLayouts/slideLayout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6.wmf"/><Relationship Id="rId3" Type="http://schemas.openxmlformats.org/officeDocument/2006/relationships/slideLayout" Target="../slideLayouts/slideLayout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1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67000"/>
          </a:xfrm>
          <a:prstGeom prst="rect">
            <a:avLst/>
          </a:prstGeom>
          <a:ln w="9525">
            <a:noFill/>
          </a:ln>
        </p:spPr>
      </p:pic>
      <p:sp>
        <p:nvSpPr>
          <p:cNvPr id="68" name="Заголовок 1"/>
          <p:cNvSpPr/>
          <p:nvPr/>
        </p:nvSpPr>
        <p:spPr>
          <a:xfrm>
            <a:off x="0" y="2565360"/>
            <a:ext cx="9143640" cy="13251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50000"/>
              </a:lnSpc>
            </a:pPr>
            <a:r>
              <a:rPr b="1" lang="ru-RU" sz="2800" spc="-1" strike="noStrike">
                <a:solidFill>
                  <a:schemeClr val="lt1"/>
                </a:solidFill>
                <a:latin typeface="Times New Roman"/>
              </a:rPr>
              <a:t>ИССЛЕДОВАНИЕ ПРОЦЕССА ПАЙКИ СИЛОВЫХ МОДУЛЕЙ В ВАКУУМНОЙ ПЕЧИ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Текст 1"/>
          <p:cNvSpPr/>
          <p:nvPr/>
        </p:nvSpPr>
        <p:spPr>
          <a:xfrm>
            <a:off x="-108000" y="4214880"/>
            <a:ext cx="9143640" cy="28508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Выполнил: студент группы 41КЭ-м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Остапов Владислав Русланович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Научный руководитель: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60000"/>
              </a:lnSpc>
              <a:spcBef>
                <a:spcPts val="439"/>
              </a:spcBef>
            </a:pPr>
            <a:r>
              <a:rPr b="0" lang="ru-RU" sz="2200" spc="-1" strike="noStrike">
                <a:solidFill>
                  <a:schemeClr val="lt1"/>
                </a:solidFill>
                <a:latin typeface="Times New Roman"/>
              </a:rPr>
              <a:t>Донцов Венедикт Михайлович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09" name="TextBox 5"/>
          <p:cNvSpPr/>
          <p:nvPr/>
        </p:nvSpPr>
        <p:spPr>
          <a:xfrm>
            <a:off x="8501040" y="0"/>
            <a:ext cx="78876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10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928800" y="92880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Материалы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827640" y="1785960"/>
            <a:ext cx="7345800" cy="45950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3. Основание. 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Основание служит механической опорой для DBC плат. Поглощает тепло во время переходных процессов и передает тепло от DBC платы к радиатору. Материал основания должен быть совместим с материалом DBC платы по температурному коэффициенту линейного расширения (ТКЛР).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just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12" name="Рисунок 6" descr=""/>
          <p:cNvPicPr/>
          <p:nvPr/>
        </p:nvPicPr>
        <p:blipFill>
          <a:blip r:embed="rId2"/>
          <a:stretch/>
        </p:blipFill>
        <p:spPr>
          <a:xfrm>
            <a:off x="2643120" y="3214800"/>
            <a:ext cx="4238280" cy="2499120"/>
          </a:xfrm>
          <a:prstGeom prst="rect">
            <a:avLst/>
          </a:prstGeom>
          <a:ln w="0">
            <a:noFill/>
          </a:ln>
        </p:spPr>
      </p:pic>
      <p:sp>
        <p:nvSpPr>
          <p:cNvPr id="113" name="Прямоугольник 7"/>
          <p:cNvSpPr/>
          <p:nvPr/>
        </p:nvSpPr>
        <p:spPr>
          <a:xfrm>
            <a:off x="1643040" y="6000840"/>
            <a:ext cx="60084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Внешний вид основания силового модуля «62 мм»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15" name="TextBox 5"/>
          <p:cNvSpPr/>
          <p:nvPr/>
        </p:nvSpPr>
        <p:spPr>
          <a:xfrm>
            <a:off x="8358120" y="0"/>
            <a:ext cx="7012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11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857160" y="85716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Материалы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827640" y="1428840"/>
            <a:ext cx="7345800" cy="41601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4. Припои. 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Для вакуумной пайки чаще всего используются бесфлюсовые безотмывочные припои. Припои бывают двух типов: высокочистые преформы и паяльные пасты.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Паяльные пасты при вакуумной пайке, чаще всего используются в случаях удобства монтажа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SMD 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компонентов и кристаллов, размеры которых слишком малы, чтобы удержаться на преформах при вакуумировании/наполнении рабочей камеры печи.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just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18" name="Рисунок 6" descr="ÐÐ°ÑÑÐ¸Ð½ÐºÐ¸ Ð¿Ð¾ Ð·Ð°Ð¿ÑÐ¾ÑÑ ÐÑÐµÑÐ¾ÑÐ¼Ñ Ð´Ð»Ñ Ð¿Ð°Ð¹ÐºÐ¸"/>
          <p:cNvPicPr/>
          <p:nvPr/>
        </p:nvPicPr>
        <p:blipFill>
          <a:blip r:embed="rId2"/>
          <a:stretch/>
        </p:blipFill>
        <p:spPr>
          <a:xfrm>
            <a:off x="1071360" y="3500280"/>
            <a:ext cx="3384000" cy="2412000"/>
          </a:xfrm>
          <a:prstGeom prst="rect">
            <a:avLst/>
          </a:prstGeom>
          <a:ln w="0">
            <a:noFill/>
          </a:ln>
        </p:spPr>
      </p:pic>
      <p:pic>
        <p:nvPicPr>
          <p:cNvPr id="119" name="Рисунок 7" descr="ÐÐÐÐÐ¢ÐÐ«ÐÐÐÐ¯ ÐÐÐ¯ÐÐ¬ÐÐÐ¯ ÐÐÐ¡Ð¢Ð M8"/>
          <p:cNvPicPr/>
          <p:nvPr/>
        </p:nvPicPr>
        <p:blipFill>
          <a:blip r:embed="rId3"/>
          <a:stretch/>
        </p:blipFill>
        <p:spPr>
          <a:xfrm>
            <a:off x="5286240" y="3571920"/>
            <a:ext cx="2592000" cy="2543760"/>
          </a:xfrm>
          <a:prstGeom prst="rect">
            <a:avLst/>
          </a:prstGeom>
          <a:ln w="0">
            <a:noFill/>
          </a:ln>
        </p:spPr>
      </p:pic>
      <p:sp>
        <p:nvSpPr>
          <p:cNvPr id="120" name="Прямоугольник 8"/>
          <p:cNvSpPr/>
          <p:nvPr/>
        </p:nvSpPr>
        <p:spPr>
          <a:xfrm>
            <a:off x="1000080" y="6072120"/>
            <a:ext cx="36252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chemeClr val="dk1"/>
                </a:solidFill>
                <a:latin typeface="Arial"/>
              </a:rPr>
              <a:t>Высокочистые преформы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Прямоугольник 9"/>
          <p:cNvSpPr/>
          <p:nvPr/>
        </p:nvSpPr>
        <p:spPr>
          <a:xfrm>
            <a:off x="5500800" y="6072120"/>
            <a:ext cx="24170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chemeClr val="dk1"/>
                </a:solidFill>
                <a:latin typeface="Arial"/>
              </a:rPr>
              <a:t>Паяльные пасты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23" name="TextBox 5"/>
          <p:cNvSpPr/>
          <p:nvPr/>
        </p:nvSpPr>
        <p:spPr>
          <a:xfrm>
            <a:off x="8358120" y="0"/>
            <a:ext cx="7012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12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071360" y="92880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Материалы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125" name="Объект 5"/>
          <p:cNvGraphicFramePr/>
          <p:nvPr/>
        </p:nvGraphicFramePr>
        <p:xfrm>
          <a:off x="857160" y="2000160"/>
          <a:ext cx="7803720" cy="4527360"/>
        </p:xfrm>
        <a:graphic>
          <a:graphicData uri="http://schemas.openxmlformats.org/presentationml/2006/ole">
            <p:oleObj progId="Word.Document.12" r:id="rId2" spid="">
              <p:embed/>
              <p:pic>
                <p:nvPicPr>
                  <p:cNvPr id="126" name="Объект 5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857160" y="2000160"/>
                    <a:ext cx="7803720" cy="452736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127" name="Прямоугольник 6"/>
          <p:cNvSpPr/>
          <p:nvPr/>
        </p:nvSpPr>
        <p:spPr>
          <a:xfrm>
            <a:off x="1071360" y="1500120"/>
            <a:ext cx="752760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chemeClr val="dk1"/>
                </a:solidFill>
                <a:latin typeface="Arial"/>
              </a:rPr>
              <a:t>Сплавы, используемые в паяльных материалах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29" name="TextBox 5"/>
          <p:cNvSpPr/>
          <p:nvPr/>
        </p:nvSpPr>
        <p:spPr>
          <a:xfrm>
            <a:off x="8358120" y="0"/>
            <a:ext cx="7012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13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785880" y="92880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Оборудование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827640" y="1643040"/>
            <a:ext cx="7815960" cy="4881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Одним из удачных технических решений является семейство вакуумных печей серии VADU, разработанных немецкой фирмой PINK. Линейка оборудования компании представляет ассортимент оборудования в зависимости от производительности линии сборки: как однокамерные вакуумные печи для исследований, разработок и мелкой серии –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 VADU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100, так и для массового производства встраиваемые в конвейерную линию – трехкамерные печи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VADU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300. Средним вариантом данной линейки является двухкамерная вакуумная печь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VADU200XL.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just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2" name="Rectangl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133" name="Объект 6"/>
          <p:cNvGraphicFramePr/>
          <p:nvPr/>
        </p:nvGraphicFramePr>
        <p:xfrm>
          <a:off x="659160" y="4071960"/>
          <a:ext cx="2363400" cy="2423880"/>
        </p:xfrm>
        <a:graphic>
          <a:graphicData uri="http://schemas.openxmlformats.org/presentationml/2006/ole">
            <p:oleObj progId="PBrush" r:id="rId2" spid="">
              <p:embed/>
              <p:pic>
                <p:nvPicPr>
                  <p:cNvPr id="134" name="Объект 6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659160" y="4071960"/>
                    <a:ext cx="2363400" cy="24238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135" name="Rectangle 4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136" name="Объект 8"/>
          <p:cNvGraphicFramePr/>
          <p:nvPr/>
        </p:nvGraphicFramePr>
        <p:xfrm>
          <a:off x="3134160" y="4286160"/>
          <a:ext cx="2608920" cy="2023560"/>
        </p:xfrm>
        <a:graphic>
          <a:graphicData uri="http://schemas.openxmlformats.org/presentationml/2006/ole">
            <p:oleObj progId="PBrush" r:id="rId4" spid="">
              <p:embed/>
              <p:pic>
                <p:nvPicPr>
                  <p:cNvPr id="137" name="Объект 8" descr=""/>
                  <p:cNvPicPr/>
                  <p:nvPr/>
                </p:nvPicPr>
                <p:blipFill>
                  <a:blip r:embed="rId5"/>
                  <a:stretch/>
                </p:blipFill>
                <p:spPr>
                  <a:xfrm>
                    <a:off x="3134160" y="4286160"/>
                    <a:ext cx="2608920" cy="202356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138" name="Rectangle 6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139" name="Объект 10"/>
          <p:cNvGraphicFramePr/>
          <p:nvPr/>
        </p:nvGraphicFramePr>
        <p:xfrm>
          <a:off x="5906160" y="4214880"/>
          <a:ext cx="2553840" cy="2206800"/>
        </p:xfrm>
        <a:graphic>
          <a:graphicData uri="http://schemas.openxmlformats.org/presentationml/2006/ole">
            <p:oleObj progId="PBrush" r:id="rId6" spid="">
              <p:embed/>
              <p:pic>
                <p:nvPicPr>
                  <p:cNvPr id="140" name="Объект 10" descr=""/>
                  <p:cNvPicPr/>
                  <p:nvPr/>
                </p:nvPicPr>
                <p:blipFill>
                  <a:blip r:embed="rId7"/>
                  <a:stretch/>
                </p:blipFill>
                <p:spPr>
                  <a:xfrm>
                    <a:off x="5906160" y="4214880"/>
                    <a:ext cx="2553840" cy="220680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42" name="TextBox 5"/>
          <p:cNvSpPr/>
          <p:nvPr/>
        </p:nvSpPr>
        <p:spPr>
          <a:xfrm>
            <a:off x="8286840" y="0"/>
            <a:ext cx="77256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14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42960" y="928800"/>
            <a:ext cx="7773480" cy="8636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200" spc="-1" strike="noStrike">
                <a:solidFill>
                  <a:srgbClr val="002060"/>
                </a:solidFill>
                <a:latin typeface="Calibri"/>
              </a:rPr>
              <a:t>Описание процесса работы вакуумной печи </a:t>
            </a:r>
            <a:r>
              <a:rPr b="1" lang="en-US" sz="3200" spc="-1" strike="noStrike">
                <a:solidFill>
                  <a:srgbClr val="002060"/>
                </a:solidFill>
                <a:latin typeface="Calibri"/>
              </a:rPr>
              <a:t>VADU200XL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44" name="Rectangl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45" name="Rectangle 4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46" name="Rectangle 6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147" name="Рисунок 8" descr="C:\Users\User\Desktop\пайка2.JPG"/>
          <p:cNvPicPr/>
          <p:nvPr/>
        </p:nvPicPr>
        <p:blipFill>
          <a:blip r:embed="rId2"/>
          <a:stretch/>
        </p:blipFill>
        <p:spPr>
          <a:xfrm>
            <a:off x="2786040" y="1785960"/>
            <a:ext cx="4144680" cy="4876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49" name="TextBox 5"/>
          <p:cNvSpPr/>
          <p:nvPr/>
        </p:nvSpPr>
        <p:spPr>
          <a:xfrm>
            <a:off x="8286840" y="0"/>
            <a:ext cx="77256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15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357120" y="928800"/>
            <a:ext cx="820584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2400" spc="-1" strike="noStrike">
                <a:solidFill>
                  <a:srgbClr val="002060"/>
                </a:solidFill>
                <a:latin typeface="Calibri"/>
              </a:rPr>
              <a:t>Оборудование для контроля качества паяного соединения</a:t>
            </a:r>
            <a:endParaRPr b="0" lang="ru-RU" sz="24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467640" y="1500120"/>
            <a:ext cx="7776360" cy="50968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0" algn="just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В рамках данного исследования для контроля паяного соединения полуфабрикатов использовалась установка ультразвуковой дефектоскопии и томографии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Sonix Echo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.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just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2" name="Rectangl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3" name="Rectangle 4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4" name="Rectangle 6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pic>
        <p:nvPicPr>
          <p:cNvPr id="155" name="Рисунок 8" descr="C:\Users\User\Desktop\КУСКИ ДИСЕРА_2019\Картинки\Sonix2.JPG"/>
          <p:cNvPicPr/>
          <p:nvPr/>
        </p:nvPicPr>
        <p:blipFill>
          <a:blip r:embed="rId2"/>
          <a:stretch/>
        </p:blipFill>
        <p:spPr>
          <a:xfrm>
            <a:off x="1428840" y="2071800"/>
            <a:ext cx="6106320" cy="4236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57" name="PlaceHolder 1"/>
          <p:cNvSpPr>
            <a:spLocks noGrp="1"/>
          </p:cNvSpPr>
          <p:nvPr>
            <p:ph/>
          </p:nvPr>
        </p:nvSpPr>
        <p:spPr>
          <a:xfrm>
            <a:off x="467640" y="836640"/>
            <a:ext cx="7776360" cy="57603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/>
          </a:bodyPr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Микроскоп способен обнаруживать воздушные прослойки толщиной от 0,05 мкм и определять дефекты линейными габаритами от 10 мкм. Стоит отметить возможность распознавания микротрещин в керамике, которые могут является результатом производственного брака у производителей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DBC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 подложек, не распознанными в ходе выходного контроля.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Примеры применения неразрушающего контроля данного типа представлены на рисунках ниже (фото сделаны в ходе реального технологического процесса)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8" name="Rectangle 2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59" name="Rectangle 4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60" name="Rectangle 6"/>
          <p:cNvSpPr/>
          <p:nvPr/>
        </p:nvSpPr>
        <p:spPr>
          <a:xfrm>
            <a:off x="0" y="0"/>
            <a:ext cx="9143640" cy="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tIns="360" bIns="360" anchor="ctr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161" name="Объект 8"/>
          <p:cNvGraphicFramePr/>
          <p:nvPr/>
        </p:nvGraphicFramePr>
        <p:xfrm>
          <a:off x="1331640" y="2637000"/>
          <a:ext cx="6357960" cy="4220640"/>
        </p:xfrm>
        <a:graphic>
          <a:graphicData uri="http://schemas.openxmlformats.org/presentationml/2006/ole">
            <p:oleObj progId="Word.Document.12" r:id="rId2" spid="">
              <p:embed/>
              <p:pic>
                <p:nvPicPr>
                  <p:cNvPr id="162" name="Объект 8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331640" y="2637000"/>
                    <a:ext cx="6357960" cy="422064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163" name="Овал 9"/>
          <p:cNvSpPr/>
          <p:nvPr/>
        </p:nvSpPr>
        <p:spPr>
          <a:xfrm rot="19639800">
            <a:off x="4361760" y="3279600"/>
            <a:ext cx="1151640" cy="35964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>
            <a:reflection algn="bl" dir="5400000" dist="50800" endPos="65000" rotWithShape="0" stA="0" sy="-10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4" name="Овал 10"/>
          <p:cNvSpPr/>
          <p:nvPr/>
        </p:nvSpPr>
        <p:spPr>
          <a:xfrm>
            <a:off x="6516360" y="2820600"/>
            <a:ext cx="719640" cy="24804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>
            <a:reflection algn="bl" dir="5400000" dist="50800" endPos="65000" rotWithShape="0" stA="0" sy="-10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5" name="Овал 11"/>
          <p:cNvSpPr/>
          <p:nvPr/>
        </p:nvSpPr>
        <p:spPr>
          <a:xfrm>
            <a:off x="5520240" y="3335400"/>
            <a:ext cx="503640" cy="58644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>
            <a:reflection algn="bl" dir="5400000" dist="50800" endPos="65000" rotWithShape="0" stA="0" sy="-10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6" name="Овал 12"/>
          <p:cNvSpPr/>
          <p:nvPr/>
        </p:nvSpPr>
        <p:spPr>
          <a:xfrm>
            <a:off x="5520240" y="4221000"/>
            <a:ext cx="503640" cy="58644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>
            <a:reflection algn="bl" dir="5400000" dist="50800" endPos="65000" rotWithShape="0" stA="0" sy="-10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167" name="Прямая со стрелкой 13"/>
          <p:cNvCxnSpPr/>
          <p:nvPr/>
        </p:nvCxnSpPr>
        <p:spPr>
          <a:xfrm>
            <a:off x="6253560" y="3162960"/>
            <a:ext cx="288360" cy="592920"/>
          </a:xfrm>
          <a:prstGeom prst="straightConnector1">
            <a:avLst/>
          </a:prstGeom>
          <a:ln w="38100">
            <a:solidFill>
              <a:srgbClr val="ff0000"/>
            </a:solidFill>
            <a:round/>
            <a:tailEnd len="med" type="arrow" w="med"/>
          </a:ln>
        </p:spPr>
      </p:cxnSp>
      <p:cxnSp>
        <p:nvCxnSpPr>
          <p:cNvPr id="168" name="Прямая со стрелкой 14"/>
          <p:cNvCxnSpPr/>
          <p:nvPr/>
        </p:nvCxnSpPr>
        <p:spPr>
          <a:xfrm>
            <a:off x="4572000" y="2944440"/>
            <a:ext cx="273960" cy="390960"/>
          </a:xfrm>
          <a:prstGeom prst="straightConnector1">
            <a:avLst/>
          </a:prstGeom>
          <a:ln w="38100">
            <a:solidFill>
              <a:srgbClr val="ff0000"/>
            </a:solidFill>
            <a:round/>
            <a:tailEnd len="med" type="arrow" w="med"/>
          </a:ln>
        </p:spPr>
      </p:cxn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70" name="TextBox 5"/>
          <p:cNvSpPr/>
          <p:nvPr/>
        </p:nvSpPr>
        <p:spPr>
          <a:xfrm>
            <a:off x="8075520" y="142884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TextBox 5"/>
          <p:cNvSpPr/>
          <p:nvPr/>
        </p:nvSpPr>
        <p:spPr>
          <a:xfrm>
            <a:off x="8286840" y="0"/>
            <a:ext cx="85680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17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marL="343080" indent="-34308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4400" spc="-100" strike="noStrike">
                <a:solidFill>
                  <a:schemeClr val="dk2"/>
                </a:solidFill>
                <a:latin typeface="Calibri"/>
              </a:rPr>
              <a:t>Построение математической модели технологического процесса пайки силовых модулей в вакуумной печи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74" name="TextBox 5"/>
          <p:cNvSpPr/>
          <p:nvPr/>
        </p:nvSpPr>
        <p:spPr>
          <a:xfrm>
            <a:off x="8429760" y="0"/>
            <a:ext cx="86040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18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5" name="Picture 2" descr=""/>
          <p:cNvPicPr/>
          <p:nvPr/>
        </p:nvPicPr>
        <p:blipFill>
          <a:blip r:embed="rId2"/>
          <a:srcRect l="37331" t="30271" r="23131" b="18942"/>
          <a:stretch/>
        </p:blipFill>
        <p:spPr>
          <a:xfrm>
            <a:off x="857160" y="1071720"/>
            <a:ext cx="7000560" cy="505584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77" name="TextBox 5"/>
          <p:cNvSpPr/>
          <p:nvPr/>
        </p:nvSpPr>
        <p:spPr>
          <a:xfrm>
            <a:off x="8429760" y="0"/>
            <a:ext cx="86040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19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1"/>
          <p:cNvSpPr>
            <a:spLocks noGrp="1"/>
          </p:cNvSpPr>
          <p:nvPr>
            <p:ph/>
          </p:nvPr>
        </p:nvSpPr>
        <p:spPr>
          <a:xfrm>
            <a:off x="357120" y="933840"/>
            <a:ext cx="8500680" cy="5637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 fontScale="74992"/>
          </a:bodyPr>
          <a:p>
            <a:pPr marL="114480" indent="3600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Обозначим входные параметры технологического процесса :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1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температура преднагрева системы (°C);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2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скорость преднагрева системы (°C/сек, определяется положением плиты нагрева в камере нагрева)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3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температура активации припоя (°C);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4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давление наполнения 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HCOOH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при активации (мБар);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5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расход 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HCOOH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при активации (л/мин);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6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давление наполнения 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N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2 при активации (мБар);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7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расход 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N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2 при активации (л/мин); 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8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время выдержки изделия в спец. среде (сек);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9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температура изделия для оседания припоя (°C);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10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время выдержки при температуре оседания припоя (сек);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11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скорость нагрева изделия до </a:t>
            </a:r>
            <a:r>
              <a:rPr b="0" lang="en-US" sz="2400" spc="-1" strike="noStrike">
                <a:solidFill>
                  <a:schemeClr val="dk1"/>
                </a:solidFill>
                <a:latin typeface="Calibri"/>
              </a:rPr>
              <a:t>t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расплавления припоя (°C/сек, определяется положением плиты нагрева в камере нагрева)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12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время выдержки изделия при пиковой температуре (сек)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13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давление в камере нагрева в фазе пайки (мБар);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24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2400" spc="-1" strike="noStrike">
                <a:solidFill>
                  <a:schemeClr val="dk1"/>
                </a:solidFill>
                <a:latin typeface="Calibri"/>
              </a:rPr>
              <a:t>14 </a:t>
            </a:r>
            <a:r>
              <a:rPr b="0" lang="ru-RU" sz="2400" spc="-1" strike="noStrike">
                <a:solidFill>
                  <a:schemeClr val="dk1"/>
                </a:solidFill>
                <a:latin typeface="Calibri"/>
              </a:rPr>
              <a:t>– время выдержки в вакууме (сек);</a:t>
            </a:r>
            <a:endParaRPr b="0" lang="ru-RU" sz="24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71" name="TextBox 5"/>
          <p:cNvSpPr/>
          <p:nvPr/>
        </p:nvSpPr>
        <p:spPr>
          <a:xfrm>
            <a:off x="864684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1000080" y="1000080"/>
            <a:ext cx="7009200" cy="4132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002060"/>
                </a:solidFill>
                <a:latin typeface="Calibri"/>
              </a:rPr>
              <a:t>Введение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3" name="Объект 2"/>
          <p:cNvSpPr/>
          <p:nvPr/>
        </p:nvSpPr>
        <p:spPr>
          <a:xfrm>
            <a:off x="642960" y="1643040"/>
            <a:ext cx="7745040" cy="47397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rmAutofit fontScale="62222" lnSpcReduction="20000"/>
          </a:bodyPr>
          <a:p>
            <a:pPr marL="114480" indent="360000" algn="just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lang="ru-RU" sz="3200" spc="-1" strike="noStrike">
                <a:solidFill>
                  <a:srgbClr val="002060"/>
                </a:solidFill>
                <a:latin typeface="Calibri"/>
              </a:rPr>
              <a:t>Актуальность.</a:t>
            </a: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 Периодические электрические сигналы являются основой работы многих электронных устройств. При проведении испытаний и исследований требуется измерение их параметров в условиях воздействия шумов и помех, при этом существующие решения часто оказываются либо избыточно сложными, либо недостаточно гибкими.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lang="ru-RU" sz="3200" spc="-1" strike="noStrike">
                <a:solidFill>
                  <a:srgbClr val="002060"/>
                </a:solidFill>
                <a:latin typeface="Calibri"/>
              </a:rPr>
              <a:t>Цель работы.</a:t>
            </a: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 Разработка устройства измерения амплитуды и частоты периодических сигналов, обеспечивающего заданную точность измерений и возможность изменения алгоритмов обработки без доработки аппаратной части.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indent="360000" algn="just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1" lang="ru-RU" sz="3200" spc="-1" strike="noStrike">
                <a:solidFill>
                  <a:srgbClr val="002060"/>
                </a:solidFill>
                <a:latin typeface="Calibri"/>
              </a:rPr>
              <a:t>Задачи работы. </a:t>
            </a: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Провести анализ существующих методов измерения параметров сигналов, разработать аппаратную и программную часть устройства, реализовать алгоритмы обработки данных и выполнить экспериментальную проверку полученных результатов.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80" name="TextBox 5"/>
          <p:cNvSpPr/>
          <p:nvPr/>
        </p:nvSpPr>
        <p:spPr>
          <a:xfrm>
            <a:off x="8358120" y="0"/>
            <a:ext cx="931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20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500040" y="928800"/>
            <a:ext cx="7537320" cy="489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Метод ранговой корреляции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/>
          </p:nvPr>
        </p:nvSpPr>
        <p:spPr>
          <a:xfrm>
            <a:off x="457200" y="1428840"/>
            <a:ext cx="7714800" cy="51681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 fontScale="98427" lnSpcReduction="10000"/>
          </a:bodyPr>
          <a:p>
            <a:pPr marL="114480" indent="360000" algn="just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Для выбора наиболее значимых технологических факторов и сокращения числа опытов была использована методика ранговой корреляции. Была построена диаграмма рангов: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Таким образом, для построения математической модели учтены следующие факторы: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343080" indent="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16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1600" spc="-1" strike="noStrike">
                <a:solidFill>
                  <a:schemeClr val="dk1"/>
                </a:solidFill>
                <a:latin typeface="Calibri"/>
              </a:rPr>
              <a:t>3 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– температура активации припоя (°C);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343080" indent="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16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1600" spc="-1" strike="noStrike">
                <a:solidFill>
                  <a:schemeClr val="dk1"/>
                </a:solidFill>
                <a:latin typeface="Calibri"/>
              </a:rPr>
              <a:t>4 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– давление наполнения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HCOOH 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при активации (мБар);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343080" indent="360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en-US" sz="1600" spc="-1" strike="noStrike">
                <a:solidFill>
                  <a:schemeClr val="dk1"/>
                </a:solidFill>
                <a:latin typeface="Calibri"/>
              </a:rPr>
              <a:t>x</a:t>
            </a:r>
            <a:r>
              <a:rPr b="1" lang="ru-RU" sz="1600" spc="-1" strike="noStrike">
                <a:solidFill>
                  <a:schemeClr val="dk1"/>
                </a:solidFill>
                <a:latin typeface="Calibri"/>
              </a:rPr>
              <a:t>8 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– время выдержки изделия в спец. среде (сек);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graphicFrame>
        <p:nvGraphicFramePr>
          <p:cNvPr id="183" name="Диаграмма 6"/>
          <p:cNvGraphicFramePr/>
          <p:nvPr/>
        </p:nvGraphicFramePr>
        <p:xfrm>
          <a:off x="1357200" y="2286000"/>
          <a:ext cx="6429240" cy="2857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85" name="TextBox 5"/>
          <p:cNvSpPr/>
          <p:nvPr/>
        </p:nvSpPr>
        <p:spPr>
          <a:xfrm>
            <a:off x="8286840" y="0"/>
            <a:ext cx="77256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21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42960" y="1000080"/>
            <a:ext cx="7537320" cy="705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Методика проведения эксперимента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/>
          </p:nvPr>
        </p:nvSpPr>
        <p:spPr>
          <a:xfrm>
            <a:off x="457200" y="1643040"/>
            <a:ext cx="8329320" cy="50979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/>
          </a:bodyPr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Эксперимент проводился в двухкамерной вакуумной печи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PINK VADU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 200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XL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Было проведено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N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 = 8 опытов, в каждом из которых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n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= 4 параллельных опыта (4 изделия на каждый из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N 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опытов). 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Материалы: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Al</a:t>
            </a:r>
            <a:r>
              <a:rPr b="0" lang="ru-RU" sz="16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O</a:t>
            </a:r>
            <a:r>
              <a:rPr b="0" lang="ru-RU" sz="1600" spc="-1" strike="noStrike" baseline="-25000">
                <a:solidFill>
                  <a:schemeClr val="dk1"/>
                </a:solidFill>
                <a:latin typeface="Calibri"/>
              </a:rPr>
              <a:t>3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DBC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-подложки, Медное основание «62мм» толщиной 3 мм, с никелированным покрытием. В качестве припоя использовались 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SAC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 (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Sn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/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Ag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/</a:t>
            </a:r>
            <a:r>
              <a:rPr b="0" lang="en-US" sz="1600" spc="-1" strike="noStrike">
                <a:solidFill>
                  <a:schemeClr val="dk1"/>
                </a:solidFill>
                <a:latin typeface="Calibri"/>
              </a:rPr>
              <a:t>Cu</a:t>
            </a:r>
            <a:r>
              <a:rPr b="0" lang="ru-RU" sz="1600" spc="-1" strike="noStrike">
                <a:solidFill>
                  <a:schemeClr val="dk1"/>
                </a:solidFill>
                <a:latin typeface="Calibri"/>
              </a:rPr>
              <a:t>) высокочистые преформы.</a:t>
            </a: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>
              <a:lnSpc>
                <a:spcPct val="100000"/>
              </a:lnSpc>
              <a:spcBef>
                <a:spcPts val="320"/>
              </a:spcBef>
              <a:buNone/>
              <a:tabLst>
                <a:tab algn="l" pos="0"/>
              </a:tabLst>
            </a:pPr>
            <a:endParaRPr b="0" lang="ru-RU" sz="16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88" name="Рисунок 6" descr=""/>
          <p:cNvPicPr/>
          <p:nvPr/>
        </p:nvPicPr>
        <p:blipFill>
          <a:blip r:embed="rId2"/>
          <a:stretch/>
        </p:blipFill>
        <p:spPr>
          <a:xfrm>
            <a:off x="1500120" y="3286080"/>
            <a:ext cx="5525280" cy="2952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90" name="TextBox 5"/>
          <p:cNvSpPr/>
          <p:nvPr/>
        </p:nvSpPr>
        <p:spPr>
          <a:xfrm>
            <a:off x="8429760" y="0"/>
            <a:ext cx="86040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22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Текст 4"/>
          <p:cNvSpPr/>
          <p:nvPr/>
        </p:nvSpPr>
        <p:spPr>
          <a:xfrm>
            <a:off x="500040" y="1000080"/>
            <a:ext cx="3961800" cy="14997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c00000"/>
                </a:solidFill>
                <a:latin typeface="Calibri"/>
              </a:rPr>
              <a:t>Наихудшая пайка в ходе эксперимента (общий % непроплавов 3,0861)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Текст 6"/>
          <p:cNvSpPr/>
          <p:nvPr/>
        </p:nvSpPr>
        <p:spPr>
          <a:xfrm>
            <a:off x="4857840" y="1000080"/>
            <a:ext cx="3657240" cy="100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3300"/>
                </a:solidFill>
                <a:latin typeface="Calibri"/>
              </a:rPr>
              <a:t>Наилучшая пайка в ходе эксперимента (общий % непроплавов 0,1231)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3" name="Объект 8" descr="C:\Users\User\Desktop\ДИССЕРТАЦИЯ-2019\Scany\Poor\_MIAA-HB12FA-300N_page_002.jpg"/>
          <p:cNvPicPr/>
          <p:nvPr/>
        </p:nvPicPr>
        <p:blipFill>
          <a:blip r:embed="rId2"/>
          <a:stretch/>
        </p:blipFill>
        <p:spPr>
          <a:xfrm rot="5400000">
            <a:off x="248400" y="3109320"/>
            <a:ext cx="3926160" cy="2565000"/>
          </a:xfrm>
          <a:prstGeom prst="rect">
            <a:avLst/>
          </a:prstGeom>
          <a:ln w="9525">
            <a:noFill/>
          </a:ln>
        </p:spPr>
      </p:pic>
      <p:pic>
        <p:nvPicPr>
          <p:cNvPr id="194" name="Рисунок 7" descr="C:\Users\User\Desktop\ДИССЕРТАЦИЯ-2019\Scany\Good\MIAA-HB12FA-300N_page_002.jpg"/>
          <p:cNvPicPr/>
          <p:nvPr/>
        </p:nvPicPr>
        <p:blipFill>
          <a:blip r:embed="rId3"/>
          <a:stretch/>
        </p:blipFill>
        <p:spPr>
          <a:xfrm rot="5400000">
            <a:off x="4743720" y="3114720"/>
            <a:ext cx="3895560" cy="252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96" name="TextBox 5"/>
          <p:cNvSpPr/>
          <p:nvPr/>
        </p:nvSpPr>
        <p:spPr>
          <a:xfrm>
            <a:off x="8286840" y="0"/>
            <a:ext cx="77256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23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1"/>
          <p:cNvSpPr>
            <a:spLocks noGrp="1"/>
          </p:cNvSpPr>
          <p:nvPr>
            <p:ph/>
          </p:nvPr>
        </p:nvSpPr>
        <p:spPr>
          <a:xfrm>
            <a:off x="642960" y="1143000"/>
            <a:ext cx="8143560" cy="5428800"/>
          </a:xfrm>
          <a:prstGeom prst="rect">
            <a:avLst/>
          </a:prstGeom>
          <a:blipFill rotWithShape="0">
            <a:blip r:embed="rId2"/>
            <a:stretch>
              <a:fillRect t="-510" r="-640"/>
            </a:stretch>
          </a:blipFill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>
                    <a:alpha val="1000"/>
                  </a:srgbClr>
                </a:solidFill>
                <a:latin typeface="Calibri"/>
              </a:rPr>
              <a:t> 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99" name="TextBox 5"/>
          <p:cNvSpPr/>
          <p:nvPr/>
        </p:nvSpPr>
        <p:spPr>
          <a:xfrm>
            <a:off x="8501040" y="0"/>
            <a:ext cx="78876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24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714240" y="857160"/>
            <a:ext cx="7537320" cy="705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Построение математической модели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457200" y="1571760"/>
            <a:ext cx="8186400" cy="51692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/>
          </a:bodyPr>
          <a:p>
            <a:pPr marL="114480" indent="36000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Для каждой комбинации факторов было проведено 4 параллельных опыта (по два изделия на каждую половину плиты-носителя). Значения центра плана, а также уровней варьирования приведены в таблице ниже: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ctr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Значения уровней варьирования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graphicFrame>
        <p:nvGraphicFramePr>
          <p:cNvPr id="202" name="Таблица 6"/>
          <p:cNvGraphicFramePr/>
          <p:nvPr/>
        </p:nvGraphicFramePr>
        <p:xfrm>
          <a:off x="928800" y="3143160"/>
          <a:ext cx="7303680" cy="3168000"/>
        </p:xfrm>
        <a:graphic>
          <a:graphicData uri="http://schemas.openxmlformats.org/drawingml/2006/table">
            <a:tbl>
              <a:tblPr/>
              <a:tblGrid>
                <a:gridCol w="2114640"/>
                <a:gridCol w="1829880"/>
                <a:gridCol w="1744200"/>
                <a:gridCol w="1614600"/>
              </a:tblGrid>
              <a:tr h="475560">
                <a:tc rowSpan="2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Уровни варьирования</a:t>
                      </a:r>
                      <a:endParaRPr b="0" lang="ru-RU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 lIns="68400" rIns="68400" tIns="0" bIns="0" anchor="t">
                      <a:noAutofit/>
                    </a:bodyPr>
                    <a:p>
                      <a:pPr algn="ctr" defTabSz="914400">
                        <a:lnSpc>
                          <a:spcPct val="150000"/>
                        </a:lnSpc>
                      </a:pP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Параметры</a:t>
                      </a:r>
                      <a:endParaRPr b="0" lang="ru-RU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47556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ru-RU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X</a:t>
                      </a:r>
                      <a:r>
                        <a:rPr b="0" lang="ru-RU" sz="1400" spc="-1" strike="noStrike" baseline="-25000">
                          <a:solidFill>
                            <a:schemeClr val="dk1"/>
                          </a:solidFill>
                          <a:latin typeface="Calibri"/>
                        </a:rPr>
                        <a:t>1</a:t>
                      </a: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, °C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X</a:t>
                      </a:r>
                      <a:r>
                        <a:rPr b="0" lang="ru-RU" sz="1400" spc="-1" strike="noStrike" baseline="-25000">
                          <a:solidFill>
                            <a:schemeClr val="dk1"/>
                          </a:solidFill>
                          <a:latin typeface="Calibri"/>
                        </a:rPr>
                        <a:t>2</a:t>
                      </a: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, мБар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X</a:t>
                      </a:r>
                      <a:r>
                        <a:rPr b="0" lang="ru-RU" sz="1400" spc="-1" strike="noStrike" baseline="-25000">
                          <a:solidFill>
                            <a:schemeClr val="dk1"/>
                          </a:solidFill>
                          <a:latin typeface="Calibri"/>
                        </a:rPr>
                        <a:t>3</a:t>
                      </a: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, сек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475560"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Основной (</a:t>
                      </a:r>
                      <a:r>
                        <a:rPr b="1" lang="en-US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x</a:t>
                      </a:r>
                      <a:r>
                        <a:rPr b="1" lang="en-US" sz="1400" spc="-1" strike="noStrike" baseline="-25000">
                          <a:solidFill>
                            <a:schemeClr val="lt1"/>
                          </a:solidFill>
                          <a:latin typeface="Calibri"/>
                        </a:rPr>
                        <a:t>i0</a:t>
                      </a: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)</a:t>
                      </a:r>
                      <a:endParaRPr b="0" lang="ru-RU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180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850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40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475560"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Верхний (+)</a:t>
                      </a:r>
                      <a:endParaRPr b="0" lang="ru-RU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200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950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60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475560"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Нижний (-)</a:t>
                      </a:r>
                      <a:endParaRPr b="0" lang="ru-RU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160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750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789480"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Интервал варьирования (Δ</a:t>
                      </a:r>
                      <a:r>
                        <a:rPr b="1" lang="en-US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x</a:t>
                      </a:r>
                      <a:r>
                        <a:rPr b="1" lang="en-US" sz="1400" spc="-1" strike="noStrike" baseline="-25000">
                          <a:solidFill>
                            <a:schemeClr val="lt1"/>
                          </a:solidFill>
                          <a:latin typeface="Calibri"/>
                        </a:rPr>
                        <a:t>i</a:t>
                      </a:r>
                      <a:r>
                        <a:rPr b="1" lang="en-US" sz="14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)</a:t>
                      </a:r>
                      <a:endParaRPr b="0" lang="ru-RU" sz="14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en-US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100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t">
                      <a:noAutofit/>
                    </a:bodyPr>
                    <a:p>
                      <a:pPr algn="just" defTabSz="914400">
                        <a:lnSpc>
                          <a:spcPct val="150000"/>
                        </a:lnSpc>
                      </a:pPr>
                      <a:r>
                        <a:rPr b="0" lang="ru-RU" sz="14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20</a:t>
                      </a:r>
                      <a:endParaRPr b="0" lang="ru-RU" sz="14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204" name="TextBox 5"/>
          <p:cNvSpPr/>
          <p:nvPr/>
        </p:nvSpPr>
        <p:spPr>
          <a:xfrm>
            <a:off x="8358120" y="0"/>
            <a:ext cx="7012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25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642960" y="857160"/>
            <a:ext cx="7537320" cy="705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200" spc="-1" strike="noStrike">
                <a:solidFill>
                  <a:srgbClr val="002060"/>
                </a:solidFill>
                <a:latin typeface="Calibri"/>
              </a:rPr>
              <a:t>Построение математической модели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500040" y="1500120"/>
            <a:ext cx="8429400" cy="49287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/>
          </a:bodyPr>
          <a:p>
            <a:pPr marL="114480" indent="36000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Далее строится матрица планирования полного факторного эксперимента: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ctr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Матрица планирования ПФЭ типа 2</a:t>
            </a:r>
            <a:r>
              <a:rPr b="1" lang="ru-RU" sz="1800" spc="-1" strike="noStrike" baseline="30000">
                <a:solidFill>
                  <a:schemeClr val="dk1"/>
                </a:solidFill>
                <a:latin typeface="Calibri"/>
              </a:rPr>
              <a:t>3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</p:txBody>
      </p:sp>
      <p:graphicFrame>
        <p:nvGraphicFramePr>
          <p:cNvPr id="207" name="Объект 6"/>
          <p:cNvGraphicFramePr/>
          <p:nvPr/>
        </p:nvGraphicFramePr>
        <p:xfrm>
          <a:off x="571320" y="2428920"/>
          <a:ext cx="7815600" cy="4236840"/>
        </p:xfrm>
        <a:graphic>
          <a:graphicData uri="http://schemas.openxmlformats.org/presentationml/2006/ole">
            <p:oleObj progId="Word.Document.12" r:id="rId2" spid="">
              <p:embed/>
              <p:pic>
                <p:nvPicPr>
                  <p:cNvPr id="208" name="Объект 6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571320" y="2428920"/>
                    <a:ext cx="7815600" cy="423684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210" name="TextBox 5"/>
          <p:cNvSpPr/>
          <p:nvPr/>
        </p:nvSpPr>
        <p:spPr>
          <a:xfrm>
            <a:off x="8215200" y="0"/>
            <a:ext cx="84420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26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1"/>
          <p:cNvSpPr>
            <a:spLocks noGrp="1"/>
          </p:cNvSpPr>
          <p:nvPr>
            <p:ph/>
          </p:nvPr>
        </p:nvSpPr>
        <p:spPr>
          <a:xfrm>
            <a:off x="428760" y="1143000"/>
            <a:ext cx="8357760" cy="5428800"/>
          </a:xfrm>
          <a:prstGeom prst="rect">
            <a:avLst/>
          </a:prstGeom>
          <a:blipFill rotWithShape="0">
            <a:blip r:embed="rId2"/>
            <a:stretch>
              <a:fillRect t="-583" r="-615"/>
            </a:stretch>
          </a:blipFill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>
                    <a:alpha val="1000"/>
                  </a:srgbClr>
                </a:solidFill>
                <a:latin typeface="Calibri"/>
              </a:rPr>
              <a:t> 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213" name="TextBox 5"/>
          <p:cNvSpPr/>
          <p:nvPr/>
        </p:nvSpPr>
        <p:spPr>
          <a:xfrm>
            <a:off x="8215200" y="0"/>
            <a:ext cx="84420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27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1"/>
          <p:cNvSpPr>
            <a:spLocks noGrp="1"/>
          </p:cNvSpPr>
          <p:nvPr>
            <p:ph/>
          </p:nvPr>
        </p:nvSpPr>
        <p:spPr>
          <a:xfrm>
            <a:off x="500040" y="1071720"/>
            <a:ext cx="8286480" cy="5500440"/>
          </a:xfrm>
          <a:prstGeom prst="rect">
            <a:avLst/>
          </a:prstGeom>
          <a:blipFill rotWithShape="0">
            <a:blip r:embed="rId2"/>
            <a:stretch>
              <a:fillRect t="-811" r="-464"/>
            </a:stretch>
          </a:blipFill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>
                    <a:alpha val="1000"/>
                  </a:srgbClr>
                </a:solidFill>
                <a:latin typeface="Calibri"/>
              </a:rPr>
              <a:t> </a:t>
            </a: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216" name="TextBox 5"/>
          <p:cNvSpPr/>
          <p:nvPr/>
        </p:nvSpPr>
        <p:spPr>
          <a:xfrm>
            <a:off x="8358120" y="0"/>
            <a:ext cx="7012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28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580680" y="1025280"/>
            <a:ext cx="8136720" cy="705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2060"/>
                </a:solidFill>
                <a:latin typeface="Calibri"/>
              </a:rPr>
              <a:t>Скорректированный график термопрофиля </a:t>
            </a:r>
            <a:endParaRPr b="0" lang="ru-RU" sz="28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/>
          </p:nvPr>
        </p:nvSpPr>
        <p:spPr>
          <a:xfrm>
            <a:off x="714240" y="1601280"/>
            <a:ext cx="7930800" cy="52563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219" name="Рисунок 6" descr=""/>
          <p:cNvPicPr/>
          <p:nvPr/>
        </p:nvPicPr>
        <p:blipFill>
          <a:blip r:embed="rId2"/>
          <a:stretch/>
        </p:blipFill>
        <p:spPr>
          <a:xfrm>
            <a:off x="1156680" y="2105640"/>
            <a:ext cx="7200360" cy="4267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3" descr="C:\Users\Design\Desktop\Презент\2.jpg"/>
          <p:cNvPicPr/>
          <p:nvPr/>
        </p:nvPicPr>
        <p:blipFill>
          <a:blip r:embed="rId1"/>
          <a:stretch/>
        </p:blipFill>
        <p:spPr>
          <a:xfrm>
            <a:off x="0" y="0"/>
            <a:ext cx="9143640" cy="6883200"/>
          </a:xfrm>
          <a:prstGeom prst="rect">
            <a:avLst/>
          </a:prstGeom>
          <a:ln w="9525">
            <a:noFill/>
          </a:ln>
        </p:spPr>
      </p:pic>
      <p:pic>
        <p:nvPicPr>
          <p:cNvPr id="221" name="Рисунок 1" descr=""/>
          <p:cNvPicPr/>
          <p:nvPr/>
        </p:nvPicPr>
        <p:blipFill>
          <a:blip r:embed="rId2"/>
          <a:stretch/>
        </p:blipFill>
        <p:spPr>
          <a:xfrm>
            <a:off x="0" y="0"/>
            <a:ext cx="9143640" cy="6867000"/>
          </a:xfrm>
          <a:prstGeom prst="rect">
            <a:avLst/>
          </a:prstGeom>
          <a:ln w="9525">
            <a:noFill/>
          </a:ln>
        </p:spPr>
      </p:pic>
      <p:sp>
        <p:nvSpPr>
          <p:cNvPr id="222" name="TextBox 3"/>
          <p:cNvSpPr/>
          <p:nvPr/>
        </p:nvSpPr>
        <p:spPr>
          <a:xfrm>
            <a:off x="2167200" y="3500280"/>
            <a:ext cx="5161680" cy="5774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chemeClr val="lt1"/>
                </a:solidFill>
                <a:latin typeface="Times New Roman"/>
              </a:rPr>
              <a:t>СПАСИБО ЗА ВНИМАНИЕ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75" name="TextBox 5"/>
          <p:cNvSpPr/>
          <p:nvPr/>
        </p:nvSpPr>
        <p:spPr>
          <a:xfrm>
            <a:off x="864684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3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1299600" y="922320"/>
            <a:ext cx="7105320" cy="58788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chemeClr val="dk1"/>
                </a:solidFill>
                <a:latin typeface="Calibri"/>
              </a:rPr>
              <a:t>Введение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857160" y="1428840"/>
            <a:ext cx="7858800" cy="514332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Цель работы: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разработка устройства измерения амплитуды и частоты периодических сигналов с погрешностью не более 2% в условиях воздействия шумов и помех.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Объект исследования: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периодические электрические сигналы в условиях помех.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Предмет исследования: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программно-аппаратные методы измерения параметров периодических сигналов.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Научная новизна: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комплексный подход к измерению параметров периодических сигналов, сочетающий аппаратную фильтрацию, цифровую обработку и статистический анализ оцифрованных данных.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360000" algn="just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000" spc="-1" strike="noStrike">
                <a:solidFill>
                  <a:schemeClr val="dk1"/>
                </a:solidFill>
                <a:latin typeface="Calibri"/>
              </a:rPr>
              <a:t>Практическая ценность: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 разработано устройство, позволяющее измерять амплитуду и частоту сигналов в диапазоне 30–500 кГц с возможностью изменения алгоритмов обработки без модификации аппаратной части.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79" name="TextBox 5"/>
          <p:cNvSpPr/>
          <p:nvPr/>
        </p:nvSpPr>
        <p:spPr>
          <a:xfrm>
            <a:off x="864648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4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1"/>
          <p:cNvSpPr>
            <a:spLocks noGrp="1"/>
          </p:cNvSpPr>
          <p:nvPr>
            <p:ph/>
          </p:nvPr>
        </p:nvSpPr>
        <p:spPr>
          <a:xfrm>
            <a:off x="428760" y="714240"/>
            <a:ext cx="8357760" cy="58575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marL="343080" indent="-34308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ru-RU" sz="4400" spc="-100" strike="noStrike">
                <a:solidFill>
                  <a:schemeClr val="dk2"/>
                </a:solidFill>
                <a:latin typeface="Calibri"/>
              </a:rPr>
              <a:t>Обзор технологических материалов и оборудования для пайки силовых модулей в вакууме</a:t>
            </a:r>
            <a:endParaRPr b="0" lang="ru-RU" sz="4400" spc="-1" strike="noStrike">
              <a:solidFill>
                <a:schemeClr val="dk1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82" name="TextBox 5"/>
          <p:cNvSpPr/>
          <p:nvPr/>
        </p:nvSpPr>
        <p:spPr>
          <a:xfrm>
            <a:off x="864648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5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1"/>
          <p:cNvSpPr>
            <a:spLocks noGrp="1"/>
          </p:cNvSpPr>
          <p:nvPr>
            <p:ph/>
          </p:nvPr>
        </p:nvSpPr>
        <p:spPr>
          <a:xfrm>
            <a:off x="714240" y="928800"/>
            <a:ext cx="7858800" cy="547236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ctr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1 – силовые выводы; 2 – управляющие выводы; 3 – пластмассовый корпус; 4 – эпоксидный компаунд; 5 – кремнийорганический гель; 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ctr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6 – алюминиевая проволока; 7 – полупроводниковые чипы; 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0" algn="ctr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</a:rPr>
              <a:t>8 – DBC подложка; 9 – основание.</a:t>
            </a:r>
            <a:endParaRPr b="0" lang="ru-RU" sz="20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84" name="Рисунок 5" descr=""/>
          <p:cNvPicPr/>
          <p:nvPr/>
        </p:nvPicPr>
        <p:blipFill>
          <a:blip r:embed="rId2"/>
          <a:stretch/>
        </p:blipFill>
        <p:spPr>
          <a:xfrm>
            <a:off x="1357200" y="1785960"/>
            <a:ext cx="6521760" cy="2952000"/>
          </a:xfrm>
          <a:prstGeom prst="rect">
            <a:avLst/>
          </a:prstGeom>
          <a:ln w="0">
            <a:noFill/>
          </a:ln>
        </p:spPr>
      </p:pic>
      <p:sp>
        <p:nvSpPr>
          <p:cNvPr id="85" name="PlaceHolder 2"/>
          <p:cNvSpPr>
            <a:spLocks noGrp="1"/>
          </p:cNvSpPr>
          <p:nvPr>
            <p:ph type="title"/>
          </p:nvPr>
        </p:nvSpPr>
        <p:spPr>
          <a:xfrm>
            <a:off x="1000080" y="114300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200" spc="-1" strike="noStrike">
                <a:solidFill>
                  <a:srgbClr val="002060"/>
                </a:solidFill>
                <a:latin typeface="Calibri"/>
              </a:rPr>
              <a:t>Типовая конструкция силового модуля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87" name="TextBox 5"/>
          <p:cNvSpPr/>
          <p:nvPr/>
        </p:nvSpPr>
        <p:spPr>
          <a:xfrm>
            <a:off x="864648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6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Объект 2"/>
          <p:cNvSpPr/>
          <p:nvPr/>
        </p:nvSpPr>
        <p:spPr>
          <a:xfrm>
            <a:off x="609120" y="1273320"/>
            <a:ext cx="7858800" cy="62643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anchor="t">
            <a:normAutofit/>
          </a:bodyPr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marL="114480" defTabSz="914400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9" name="Рисунок 5" descr="C:\Users\User\Desktop\пайка.JPG"/>
          <p:cNvPicPr/>
          <p:nvPr/>
        </p:nvPicPr>
        <p:blipFill>
          <a:blip r:embed="rId2"/>
          <a:stretch/>
        </p:blipFill>
        <p:spPr>
          <a:xfrm>
            <a:off x="1000080" y="2428920"/>
            <a:ext cx="7344360" cy="2962800"/>
          </a:xfrm>
          <a:prstGeom prst="rect">
            <a:avLst/>
          </a:prstGeom>
          <a:ln w="0">
            <a:noFill/>
          </a:ln>
        </p:spPr>
      </p:pic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1099080" y="141732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200" spc="-1" strike="noStrike">
                <a:solidFill>
                  <a:srgbClr val="002060"/>
                </a:solidFill>
                <a:latin typeface="Calibri"/>
              </a:rPr>
              <a:t>Схема паяного изделия</a:t>
            </a:r>
            <a:endParaRPr b="0" lang="ru-RU" sz="3200" spc="-1" strike="noStrike">
              <a:solidFill>
                <a:schemeClr val="dk1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92" name="TextBox 5"/>
          <p:cNvSpPr/>
          <p:nvPr/>
        </p:nvSpPr>
        <p:spPr>
          <a:xfrm>
            <a:off x="864684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7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714240" y="100008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ru-RU" sz="3600" spc="-1" strike="noStrike">
                <a:solidFill>
                  <a:srgbClr val="002060"/>
                </a:solidFill>
                <a:latin typeface="Calibri"/>
              </a:rPr>
              <a:t>Материалы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94" name="Прямоугольник 5"/>
          <p:cNvSpPr/>
          <p:nvPr/>
        </p:nvSpPr>
        <p:spPr>
          <a:xfrm>
            <a:off x="785880" y="1643040"/>
            <a:ext cx="75603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3600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b="1" lang="ru-RU" sz="1800" spc="-1" strike="noStrike">
                <a:solidFill>
                  <a:schemeClr val="dk1"/>
                </a:solidFill>
                <a:latin typeface="Arial"/>
              </a:rPr>
              <a:t>Кристаллы. </a:t>
            </a: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Как правило имеют золотое, серебряное, или никель-серебряное гальваническое покрытие.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95" name="Объект 6"/>
          <p:cNvGraphicFramePr/>
          <p:nvPr/>
        </p:nvGraphicFramePr>
        <p:xfrm>
          <a:off x="1071360" y="2357280"/>
          <a:ext cx="7088760" cy="3209400"/>
        </p:xfrm>
        <a:graphic>
          <a:graphicData uri="http://schemas.openxmlformats.org/presentationml/2006/ole">
            <p:oleObj progId="Word.Document.12" r:id="rId2" spid="">
              <p:embed/>
              <p:pic>
                <p:nvPicPr>
                  <p:cNvPr id="96" name="Объект 6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071360" y="2357280"/>
                    <a:ext cx="7088760" cy="320940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97" name="Прямоугольник 7"/>
          <p:cNvSpPr/>
          <p:nvPr/>
        </p:nvSpPr>
        <p:spPr>
          <a:xfrm>
            <a:off x="1857240" y="5643720"/>
            <a:ext cx="5377320" cy="66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>
              <a:lnSpc>
                <a:spcPct val="100000"/>
              </a:lnSpc>
            </a:pPr>
            <a:r>
              <a:rPr b="1" lang="ru-RU" sz="2000" spc="-1" strike="noStrike">
                <a:solidFill>
                  <a:schemeClr val="dk1"/>
                </a:solidFill>
                <a:latin typeface="Arial"/>
              </a:rPr>
              <a:t>	</a:t>
            </a:r>
            <a:r>
              <a:rPr b="1" lang="ru-RU" sz="2000" spc="-1" strike="noStrike">
                <a:solidFill>
                  <a:schemeClr val="dk1"/>
                </a:solidFill>
                <a:latin typeface="Arial"/>
              </a:rPr>
              <a:t>Внешний вид кристаллов: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marL="343080"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а) – </a:t>
            </a:r>
            <a:r>
              <a:rPr b="0" lang="en-US" sz="1800" spc="-1" strike="noStrike">
                <a:solidFill>
                  <a:schemeClr val="dk1"/>
                </a:solidFill>
                <a:latin typeface="Arial"/>
              </a:rPr>
              <a:t>IGBT </a:t>
            </a: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транзистора</a:t>
            </a:r>
            <a:r>
              <a:rPr b="0" lang="en-US" sz="1800" spc="-1" strike="noStrike">
                <a:solidFill>
                  <a:schemeClr val="dk1"/>
                </a:solidFill>
                <a:latin typeface="Arial"/>
              </a:rPr>
              <a:t>; </a:t>
            </a:r>
            <a:r>
              <a:rPr b="0" lang="ru-RU" sz="1800" spc="-1" strike="noStrike">
                <a:solidFill>
                  <a:schemeClr val="dk1"/>
                </a:solidFill>
                <a:latin typeface="Arial"/>
              </a:rPr>
              <a:t>б) – диодов Шоттки</a:t>
            </a:r>
            <a:r>
              <a:rPr b="0" lang="en-US" sz="1800" spc="-1" strike="noStrike">
                <a:solidFill>
                  <a:schemeClr val="dk1"/>
                </a:solidFill>
                <a:latin typeface="Arial"/>
              </a:rPr>
              <a:t>; 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99" name="TextBox 5"/>
          <p:cNvSpPr/>
          <p:nvPr/>
        </p:nvSpPr>
        <p:spPr>
          <a:xfrm>
            <a:off x="864684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8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785880" y="107172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Материалы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827640" y="1785960"/>
            <a:ext cx="7345800" cy="473904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t">
            <a:noAutofit/>
          </a:bodyPr>
          <a:p>
            <a:pPr marL="114480" indent="0" algn="just">
              <a:lnSpc>
                <a:spcPct val="100000"/>
              </a:lnSpc>
              <a:spcBef>
                <a:spcPts val="360"/>
              </a:spcBef>
              <a:buNone/>
              <a:tabLst>
                <a:tab algn="l" pos="0"/>
              </a:tabLst>
            </a:pPr>
            <a:r>
              <a:rPr b="1" lang="ru-RU" sz="1800" spc="-1" strike="noStrike">
                <a:solidFill>
                  <a:schemeClr val="dk1"/>
                </a:solidFill>
                <a:latin typeface="Calibri"/>
              </a:rPr>
              <a:t>2. Металлокерамическая плата или DBC плата (DBC, Direct Bonded Copper). 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Состоит из слоя диэлектрика и слоев металлизации, нанесенные на верхнюю и нижнюю сторону диэлектрика. Материалом диэлектрика чаще всего выступает оксид алюминия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Al</a:t>
            </a:r>
            <a:r>
              <a:rPr b="0" lang="ru-RU" sz="1800" spc="-1" strike="noStrike" baseline="-25000">
                <a:solidFill>
                  <a:schemeClr val="dk1"/>
                </a:solidFill>
                <a:latin typeface="Calibri"/>
              </a:rPr>
              <a:t>2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O</a:t>
            </a:r>
            <a:r>
              <a:rPr b="0" lang="ru-RU" sz="1800" spc="-1" strike="noStrike" baseline="-25000">
                <a:solidFill>
                  <a:schemeClr val="dk1"/>
                </a:solidFill>
                <a:latin typeface="Calibri"/>
              </a:rPr>
              <a:t>3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, нитрид алюминия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AlN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, а также нитрид кремния – 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Si</a:t>
            </a:r>
            <a:r>
              <a:rPr b="0" lang="ru-RU" sz="1800" spc="-1" strike="noStrike" baseline="-25000">
                <a:solidFill>
                  <a:schemeClr val="dk1"/>
                </a:solidFill>
                <a:latin typeface="Calibri"/>
              </a:rPr>
              <a:t>3</a:t>
            </a:r>
            <a:r>
              <a:rPr b="0" lang="en-US" sz="1800" spc="-1" strike="noStrike">
                <a:solidFill>
                  <a:schemeClr val="dk1"/>
                </a:solidFill>
                <a:latin typeface="Calibri"/>
              </a:rPr>
              <a:t>N</a:t>
            </a:r>
            <a:r>
              <a:rPr b="0" lang="ru-RU" sz="1800" spc="-1" strike="noStrike" baseline="-25000">
                <a:solidFill>
                  <a:schemeClr val="dk1"/>
                </a:solidFill>
                <a:latin typeface="Calibri"/>
              </a:rPr>
              <a:t>4</a:t>
            </a:r>
            <a:r>
              <a:rPr b="0" lang="ru-RU" sz="1800" spc="-1" strike="noStrike">
                <a:solidFill>
                  <a:schemeClr val="dk1"/>
                </a:solidFill>
                <a:latin typeface="Calibri"/>
              </a:rPr>
              <a:t> Материалом металлизации является медь, реже серебро и золото.</a:t>
            </a:r>
            <a:endParaRPr b="0" lang="ru-RU" sz="1800" spc="-1" strike="noStrike">
              <a:solidFill>
                <a:schemeClr val="dk1"/>
              </a:solidFill>
              <a:latin typeface="Calibri"/>
            </a:endParaRPr>
          </a:p>
          <a:p>
            <a:pPr marL="114480"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chemeClr val="dk1"/>
              </a:solidFill>
              <a:latin typeface="Calibri"/>
            </a:endParaRPr>
          </a:p>
        </p:txBody>
      </p:sp>
      <p:pic>
        <p:nvPicPr>
          <p:cNvPr id="102" name="Рисунок 6" descr=""/>
          <p:cNvPicPr/>
          <p:nvPr/>
        </p:nvPicPr>
        <p:blipFill>
          <a:blip r:embed="rId2"/>
          <a:stretch/>
        </p:blipFill>
        <p:spPr>
          <a:xfrm>
            <a:off x="1643040" y="3714840"/>
            <a:ext cx="5418720" cy="270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2" descr="C:\Users\Design\Desktop\Презент\3.jpg"/>
          <p:cNvPicPr/>
          <p:nvPr/>
        </p:nvPicPr>
        <p:blipFill>
          <a:blip r:embed="rId1"/>
          <a:stretch/>
        </p:blipFill>
        <p:spPr>
          <a:xfrm>
            <a:off x="0" y="0"/>
            <a:ext cx="9143640" cy="864720"/>
          </a:xfrm>
          <a:prstGeom prst="rect">
            <a:avLst/>
          </a:prstGeom>
          <a:ln w="9525">
            <a:noFill/>
          </a:ln>
        </p:spPr>
      </p:pic>
      <p:sp>
        <p:nvSpPr>
          <p:cNvPr id="104" name="TextBox 5"/>
          <p:cNvSpPr/>
          <p:nvPr/>
        </p:nvSpPr>
        <p:spPr>
          <a:xfrm>
            <a:off x="8646840" y="0"/>
            <a:ext cx="409680" cy="63828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chemeClr val="lt1"/>
                </a:solidFill>
                <a:latin typeface="Times New Roman"/>
              </a:rPr>
              <a:t>9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1000080" y="1000080"/>
            <a:ext cx="7105320" cy="633600"/>
          </a:xfrm>
          <a:prstGeom prst="rect">
            <a:avLst/>
          </a:prstGeom>
          <a:noFill/>
          <a:ln w="9360">
            <a:noFill/>
          </a:ln>
        </p:spPr>
        <p:txBody>
          <a:bodyPr numCol="1" spcCol="0" lIns="91440" rIns="91440" tIns="45720" bIns="45720"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3600" spc="-1" strike="noStrike">
                <a:solidFill>
                  <a:srgbClr val="002060"/>
                </a:solidFill>
                <a:latin typeface="Calibri"/>
              </a:rPr>
              <a:t>Материалы для пайки</a:t>
            </a:r>
            <a:endParaRPr b="0" lang="ru-RU" sz="3600" spc="-1" strike="noStrike">
              <a:solidFill>
                <a:schemeClr val="dk1"/>
              </a:solidFill>
              <a:latin typeface="Arial"/>
            </a:endParaRPr>
          </a:p>
        </p:txBody>
      </p:sp>
      <p:graphicFrame>
        <p:nvGraphicFramePr>
          <p:cNvPr id="106" name="Объект 3"/>
          <p:cNvGraphicFramePr/>
          <p:nvPr/>
        </p:nvGraphicFramePr>
        <p:xfrm>
          <a:off x="642960" y="2071800"/>
          <a:ext cx="7632360" cy="4176000"/>
        </p:xfrm>
        <a:graphic>
          <a:graphicData uri="http://schemas.openxmlformats.org/drawingml/2006/table">
            <a:tbl>
              <a:tblPr/>
              <a:tblGrid>
                <a:gridCol w="1460160"/>
                <a:gridCol w="1802160"/>
                <a:gridCol w="1490400"/>
                <a:gridCol w="1411560"/>
                <a:gridCol w="1468080"/>
              </a:tblGrid>
              <a:tr h="1605960"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Материал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Коэффициент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теплопроводности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(Вт/м*К)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Напряжение пробоя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(кВ</a:t>
                      </a: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/</a:t>
                      </a: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мм)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ТКЛР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(10</a:t>
                      </a:r>
                      <a:r>
                        <a:rPr b="1" lang="ru-RU" sz="1600" spc="-1" strike="noStrike" baseline="30000">
                          <a:solidFill>
                            <a:schemeClr val="lt1"/>
                          </a:solidFill>
                          <a:latin typeface="Calibri"/>
                        </a:rPr>
                        <a:t>-6</a:t>
                      </a: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×</a:t>
                      </a:r>
                      <a:r>
                        <a:rPr b="1" lang="ru-RU" sz="1600" spc="-1" strike="noStrike" baseline="30000">
                          <a:solidFill>
                            <a:schemeClr val="lt1"/>
                          </a:solidFill>
                          <a:latin typeface="Calibri"/>
                        </a:rPr>
                        <a:t>о</a:t>
                      </a: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С</a:t>
                      </a:r>
                      <a:r>
                        <a:rPr b="1" lang="ru-RU" sz="1600" spc="-1" strike="noStrike" baseline="30000">
                          <a:solidFill>
                            <a:schemeClr val="lt1"/>
                          </a:solidFill>
                          <a:latin typeface="Calibri"/>
                        </a:rPr>
                        <a:t>-1</a:t>
                      </a: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)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Плотность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(г</a:t>
                      </a: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/</a:t>
                      </a: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см</a:t>
                      </a:r>
                      <a:r>
                        <a:rPr b="1" lang="ru-RU" sz="1600" spc="-1" strike="noStrike" baseline="30000">
                          <a:solidFill>
                            <a:schemeClr val="lt1"/>
                          </a:solidFill>
                          <a:latin typeface="Calibri"/>
                        </a:rPr>
                        <a:t>3</a:t>
                      </a:r>
                      <a:r>
                        <a:rPr b="1" lang="ru-RU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)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513720"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Al</a:t>
                      </a:r>
                      <a:r>
                        <a:rPr b="1" lang="en-US" sz="1600" spc="-1" strike="noStrike" baseline="-25000">
                          <a:solidFill>
                            <a:schemeClr val="lt1"/>
                          </a:solidFill>
                          <a:latin typeface="Calibri"/>
                        </a:rPr>
                        <a:t>2</a:t>
                      </a: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O</a:t>
                      </a:r>
                      <a:r>
                        <a:rPr b="1" lang="en-US" sz="1600" spc="-1" strike="noStrike" baseline="-25000">
                          <a:solidFill>
                            <a:schemeClr val="lt1"/>
                          </a:solidFill>
                          <a:latin typeface="Calibri"/>
                        </a:rPr>
                        <a:t>3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25-30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17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8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3,96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513720"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AlN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180-240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25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4,5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3,30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513720"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BeO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219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25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5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2,85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513720"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SiC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90-120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-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4,1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3,21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513720"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Si</a:t>
                      </a:r>
                      <a:r>
                        <a:rPr b="1" lang="en-US" sz="1600" spc="-1" strike="noStrike" baseline="-25000">
                          <a:solidFill>
                            <a:schemeClr val="lt1"/>
                          </a:solidFill>
                          <a:latin typeface="Calibri"/>
                        </a:rPr>
                        <a:t>3</a:t>
                      </a:r>
                      <a:r>
                        <a:rPr b="1" lang="en-US" sz="1600" spc="-1" strike="noStrike">
                          <a:solidFill>
                            <a:schemeClr val="lt1"/>
                          </a:solidFill>
                          <a:latin typeface="Calibri"/>
                        </a:rPr>
                        <a:t>N</a:t>
                      </a:r>
                      <a:r>
                        <a:rPr b="1" lang="en-US" sz="1600" spc="-1" strike="noStrike" baseline="-25000">
                          <a:solidFill>
                            <a:schemeClr val="lt1"/>
                          </a:solidFill>
                          <a:latin typeface="Calibri"/>
                        </a:rPr>
                        <a:t>4</a:t>
                      </a:r>
                      <a:endParaRPr b="0" lang="ru-RU" sz="1600" spc="-1" strike="noStrike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60-90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2,5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 lIns="68400" rIns="68400" tIns="0" bIns="0" anchor="ctr">
                      <a:noAutofit/>
                    </a:bodyPr>
                    <a:p>
                      <a:pPr algn="ctr" defTabSz="914400">
                        <a:lnSpc>
                          <a:spcPct val="115000"/>
                        </a:lnSpc>
                      </a:pPr>
                      <a:r>
                        <a:rPr b="0" lang="en-US" sz="1600" spc="-1" strike="noStrike">
                          <a:solidFill>
                            <a:schemeClr val="dk1"/>
                          </a:solidFill>
                          <a:latin typeface="Calibri"/>
                        </a:rPr>
                        <a:t>3,20</a:t>
                      </a:r>
                      <a:endParaRPr b="0" lang="ru-RU" sz="16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7" name="Прямоугольник 6"/>
          <p:cNvSpPr/>
          <p:nvPr/>
        </p:nvSpPr>
        <p:spPr>
          <a:xfrm>
            <a:off x="714240" y="1571760"/>
            <a:ext cx="6913080" cy="3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chemeClr val="dk1"/>
                </a:solidFill>
                <a:latin typeface="Arial"/>
              </a:rPr>
              <a:t>Физические характеристики керамических материалов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</TotalTime>
  <Application>LibreOffice/24.2.7.2$Linux_X86_64 LibreOffice_project/420$Build-2</Application>
  <AppVersion>15.0000</AppVersion>
  <Words>1140</Words>
  <Paragraphs>209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2016-03-22T14:37:38Z</dcterms:created>
  <dc:creator>Design</dc:creator>
  <dc:description/>
  <dc:language>ru-RU</dc:language>
  <cp:lastModifiedBy/>
  <dcterms:modified xsi:type="dcterms:W3CDTF">2026-06-24T00:14:25Z</dcterms:modified>
  <cp:revision>72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29</vt:i4>
  </property>
</Properties>
</file>