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_rels/slideMaster11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10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9.xml.rels" ContentType="application/vnd.openxmlformats-package.relationships+xml"/>
  <Override PartName="/ppt/slideMasters/_rels/slideMaster8.xml.rels" ContentType="application/vnd.openxmlformats-package.relationships+xml"/>
  <Override PartName="/ppt/slideMasters/_rels/slideMaster7.xml.rels" ContentType="application/vnd.openxmlformats-package.relationships+xml"/>
  <Override PartName="/ppt/slideMasters/_rels/slideMaster6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theme/theme1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slideLayouts/_rels/slideLayout9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slides/_rels/slide9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5.xml.rels" ContentType="application/vnd.openxmlformats-package.relationships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10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_rels/presentation.xml.rels" ContentType="application/vnd.openxmlformats-package.relationships+xml"/>
  <Override PartName="/ppt/media/image1.png" ContentType="image/png"/>
  <Override PartName="/ppt/media/image2.jpeg" ContentType="image/jpeg"/>
  <Override PartName="/ppt/media/image4.png" ContentType="image/png"/>
  <Override PartName="/ppt/media/image3.png" ContentType="image/png"/>
  <Override PartName="/ppt/media/image5.png" ContentType="image/png"/>
  <Override PartName="/ppt/media/image6.png" ContentType="image/png"/>
  <Override PartName="/ppt/media/image7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50" r:id="rId3"/>
    <p:sldMasterId id="2147483652" r:id="rId4"/>
    <p:sldMasterId id="2147483654" r:id="rId5"/>
    <p:sldMasterId id="2147483656" r:id="rId6"/>
    <p:sldMasterId id="2147483658" r:id="rId7"/>
    <p:sldMasterId id="2147483660" r:id="rId8"/>
    <p:sldMasterId id="2147483662" r:id="rId9"/>
    <p:sldMasterId id="2147483664" r:id="rId10"/>
    <p:sldMasterId id="2147483666" r:id="rId11"/>
    <p:sldMasterId id="2147483668" r:id="rId12"/>
  </p:sldMasterIdLst>
  <p:sldIdLst>
    <p:sldId id="256" r:id="rId13"/>
    <p:sldId id="257" r:id="rId14"/>
    <p:sldId id="258" r:id="rId15"/>
    <p:sldId id="259" r:id="rId16"/>
    <p:sldId id="260" r:id="rId17"/>
    <p:sldId id="261" r:id="rId18"/>
    <p:sldId id="262" r:id="rId19"/>
    <p:sldId id="263" r:id="rId20"/>
    <p:sldId id="264" r:id="rId21"/>
    <p:sldId id="265" r:id="rId22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Master" Target="slideMasters/slideMaster7.xml"/><Relationship Id="rId9" Type="http://schemas.openxmlformats.org/officeDocument/2006/relationships/slideMaster" Target="slideMasters/slideMaster8.xml"/><Relationship Id="rId10" Type="http://schemas.openxmlformats.org/officeDocument/2006/relationships/slideMaster" Target="slideMasters/slideMaster9.xml"/><Relationship Id="rId11" Type="http://schemas.openxmlformats.org/officeDocument/2006/relationships/slideMaster" Target="slideMasters/slideMaster10.xml"/><Relationship Id="rId12" Type="http://schemas.openxmlformats.org/officeDocument/2006/relationships/slideMaster" Target="slideMasters/slideMaster11.xml"/><Relationship Id="rId13" Type="http://schemas.openxmlformats.org/officeDocument/2006/relationships/slide" Target="slides/slide1.xml"/><Relationship Id="rId14" Type="http://schemas.openxmlformats.org/officeDocument/2006/relationships/slide" Target="slides/slide2.xml"/><Relationship Id="rId15" Type="http://schemas.openxmlformats.org/officeDocument/2006/relationships/slide" Target="slides/slide3.xml"/><Relationship Id="rId16" Type="http://schemas.openxmlformats.org/officeDocument/2006/relationships/slide" Target="slides/slide4.xml"/><Relationship Id="rId17" Type="http://schemas.openxmlformats.org/officeDocument/2006/relationships/slide" Target="slides/slide5.xml"/><Relationship Id="rId18" Type="http://schemas.openxmlformats.org/officeDocument/2006/relationships/slide" Target="slides/slide6.xml"/><Relationship Id="rId19" Type="http://schemas.openxmlformats.org/officeDocument/2006/relationships/slide" Target="slides/slide7.xml"/><Relationship Id="rId20" Type="http://schemas.openxmlformats.org/officeDocument/2006/relationships/slide" Target="slides/slide8.xml"/><Relationship Id="rId21" Type="http://schemas.openxmlformats.org/officeDocument/2006/relationships/slide" Target="slides/slide9.xml"/><Relationship Id="rId22" Type="http://schemas.openxmlformats.org/officeDocument/2006/relationships/slide" Target="slides/slide10.xml"/><Relationship Id="rId23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0DA964AB-D1FA-4AE6-A613-2E22F09D37F0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9"/>
          </p:nvPr>
        </p:nvSpPr>
        <p:spPr/>
        <p:txBody>
          <a:bodyPr/>
          <a:p>
            <a:fld id="{3890E35E-1AA3-4FAC-A789-8E6EF6A6D4B2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3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2"/>
          </p:nvPr>
        </p:nvSpPr>
        <p:spPr/>
        <p:txBody>
          <a:bodyPr/>
          <a:p>
            <a:fld id="{1D923687-A02E-42C3-A3C3-9E2F52455951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A4E787CA-81F2-40C8-8950-36898622430F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D02468FD-CA66-4ABE-BAE7-609159B718EE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1"/>
          </p:nvPr>
        </p:nvSpPr>
        <p:spPr/>
        <p:txBody>
          <a:bodyPr/>
          <a:p>
            <a:fld id="{E5959C9E-5C5A-4119-B874-CD6EFFDCEAD9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4"/>
          </p:nvPr>
        </p:nvSpPr>
        <p:spPr/>
        <p:txBody>
          <a:bodyPr/>
          <a:p>
            <a:fld id="{D662D1B4-05FA-4D1D-86AB-7F8D491C5C72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7"/>
          </p:nvPr>
        </p:nvSpPr>
        <p:spPr/>
        <p:txBody>
          <a:bodyPr/>
          <a:p>
            <a:fld id="{AAEA2FA1-D08E-4D35-8D5F-3F2DB4F5B3B1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0"/>
          </p:nvPr>
        </p:nvSpPr>
        <p:spPr/>
        <p:txBody>
          <a:bodyPr/>
          <a:p>
            <a:fld id="{343FAE21-F40E-4F46-A76A-DC7F78DDAFD8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3"/>
          </p:nvPr>
        </p:nvSpPr>
        <p:spPr/>
        <p:txBody>
          <a:bodyPr/>
          <a:p>
            <a:fld id="{B6A799D3-2452-4737-967B-65FF428B297C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2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6"/>
          </p:nvPr>
        </p:nvSpPr>
        <p:spPr/>
        <p:txBody>
          <a:bodyPr/>
          <a:p>
            <a:fld id="{EDD98A22-8EDE-49DF-A452-45C14D39C4FC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
</Relationships>
</file>

<file path=ppt/slideMasters/_rels/slideMaster10.xml.rels><?xml version="1.0" encoding="UTF-8"?>
<Relationships xmlns="http://schemas.openxmlformats.org/package/2006/relationships"><Relationship Id="rId1" Type="http://schemas.openxmlformats.org/officeDocument/2006/relationships/theme" Target="../theme/theme10.xml"/><Relationship Id="rId2" Type="http://schemas.openxmlformats.org/officeDocument/2006/relationships/slideLayout" Target="../slideLayouts/slideLayout10.xml"/>
</Relationships>
</file>

<file path=ppt/slideMasters/_rels/slideMaster11.xml.rels><?xml version="1.0" encoding="UTF-8"?>
<Relationships xmlns="http://schemas.openxmlformats.org/package/2006/relationships"><Relationship Id="rId1" Type="http://schemas.openxmlformats.org/officeDocument/2006/relationships/theme" Target="../theme/theme11.xml"/><Relationship Id="rId2" Type="http://schemas.openxmlformats.org/officeDocument/2006/relationships/slideLayout" Target="../slideLayouts/slideLayout11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2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3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4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slideLayout" Target="../slideLayouts/slideLayout5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slideLayout" Target="../slideLayouts/slideLayout6.xml"/>
</Relationships>
</file>

<file path=ppt/slideMasters/_rels/slideMaster7.xml.rels><?xml version="1.0" encoding="UTF-8"?>
<Relationships xmlns="http://schemas.openxmlformats.org/package/2006/relationships"><Relationship Id="rId1" Type="http://schemas.openxmlformats.org/officeDocument/2006/relationships/theme" Target="../theme/theme7.xml"/><Relationship Id="rId2" Type="http://schemas.openxmlformats.org/officeDocument/2006/relationships/slideLayout" Target="../slideLayouts/slideLayout7.xml"/>
</Relationships>
</file>

<file path=ppt/slideMasters/_rels/slideMaster8.xml.rels><?xml version="1.0" encoding="UTF-8"?>
<Relationships xmlns="http://schemas.openxmlformats.org/package/2006/relationships"><Relationship Id="rId1" Type="http://schemas.openxmlformats.org/officeDocument/2006/relationships/theme" Target="../theme/theme8.xml"/><Relationship Id="rId2" Type="http://schemas.openxmlformats.org/officeDocument/2006/relationships/slideLayout" Target="../slideLayouts/slideLayout8.xml"/>
</Relationships>
</file>

<file path=ppt/slideMasters/_rels/slideMaster9.xml.rels><?xml version="1.0" encoding="UTF-8"?>
<Relationships xmlns="http://schemas.openxmlformats.org/package/2006/relationships"><Relationship Id="rId1" Type="http://schemas.openxmlformats.org/officeDocument/2006/relationships/theme" Target="../theme/theme9.xml"/><Relationship Id="rId2" Type="http://schemas.openxmlformats.org/officeDocument/2006/relationships/slideLayout" Target="../slideLayouts/slideLayout9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ctr">
            <a:noAutofit/>
          </a:bodyPr>
          <a:p>
            <a:pPr indent="0">
              <a:buNone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Click to edit the title text format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ftr" idx="1"/>
          </p:nvPr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 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sldNum" idx="2"/>
          </p:nvPr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EBC5A08C-6C80-40DC-B63F-1840AE2EC081}" type="slidenum"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9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dt" idx="3"/>
          </p:nvPr>
        </p:nvSpPr>
        <p:spPr>
          <a:xfrm>
            <a:off x="45720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 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</p:sldLayoutIdLst>
</p:sldMaster>
</file>

<file path=ppt/slideMasters/slideMaster1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ftr" idx="28"/>
          </p:nvPr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sldNum" idx="29"/>
          </p:nvPr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835F69F8-DE1B-476F-9C82-4D3A1EFA8764}" type="slidenum"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&lt;number&gt;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dt" idx="30"/>
          </p:nvPr>
        </p:nvSpPr>
        <p:spPr>
          <a:xfrm>
            <a:off x="45720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&lt;date/time&gt;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7" r:id="rId2"/>
  </p:sldLayoutIdLst>
</p:sldMaster>
</file>

<file path=ppt/slideMasters/slideMaster1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ftr" idx="31"/>
          </p:nvPr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sldNum" idx="32"/>
          </p:nvPr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9C979BD2-C7A4-4ABC-A3D6-0D9E19C948A2}" type="slidenum"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&lt;number&gt;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9" name="PlaceHolder 3"/>
          <p:cNvSpPr>
            <a:spLocks noGrp="1"/>
          </p:cNvSpPr>
          <p:nvPr>
            <p:ph type="dt" idx="33"/>
          </p:nvPr>
        </p:nvSpPr>
        <p:spPr>
          <a:xfrm>
            <a:off x="45720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&lt;date/time&gt;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9" r:id="rId2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ftr" idx="4"/>
          </p:nvPr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sldNum" idx="5"/>
          </p:nvPr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A1B73387-EBD7-4DEE-BA54-CE42EC111681}" type="slidenum"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&lt;number&gt;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dt" idx="6"/>
          </p:nvPr>
        </p:nvSpPr>
        <p:spPr>
          <a:xfrm>
            <a:off x="45720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&lt;date/time&gt;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1" r:id="rId2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ftr" idx="7"/>
          </p:nvPr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sldNum" idx="8"/>
          </p:nvPr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C2B9F16C-A7D1-4842-9597-8B9FADB37961}" type="slidenum"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&lt;number&gt;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dt" idx="9"/>
          </p:nvPr>
        </p:nvSpPr>
        <p:spPr>
          <a:xfrm>
            <a:off x="45720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&lt;date/time&gt;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3" r:id="rId2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ctr">
            <a:noAutofit/>
          </a:bodyPr>
          <a:p>
            <a:pPr indent="0">
              <a:buNone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Click to edit the title text format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8880" cy="39769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Click to edit the outline text format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Second Outline Level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Third Outline Level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Fourth Outline Level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Fifth Outline Level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Sixth Outline Level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Seventh Outline Level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3"/>
          <p:cNvSpPr>
            <a:spLocks noGrp="1"/>
          </p:cNvSpPr>
          <p:nvPr>
            <p:ph type="ftr" idx="10"/>
          </p:nvPr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 type="sldNum" idx="11"/>
          </p:nvPr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A5106E54-C8B8-431F-83D9-AE31DBEA6FCA}" type="slidenum"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&lt;number&gt;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6" name="PlaceHolder 5"/>
          <p:cNvSpPr>
            <a:spLocks noGrp="1"/>
          </p:cNvSpPr>
          <p:nvPr>
            <p:ph type="dt" idx="12"/>
          </p:nvPr>
        </p:nvSpPr>
        <p:spPr>
          <a:xfrm>
            <a:off x="45720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&lt;date/time&gt;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5" r:id="rId2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ftr" idx="13"/>
          </p:nvPr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sldNum" idx="14"/>
          </p:nvPr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07E76079-5E7B-46F1-AC65-C8E5567D0485}" type="slidenum"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&lt;number&gt;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dt" idx="15"/>
          </p:nvPr>
        </p:nvSpPr>
        <p:spPr>
          <a:xfrm>
            <a:off x="45720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&lt;date/time&gt;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7" r:id="rId2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ctr">
            <a:noAutofit/>
          </a:bodyPr>
          <a:p>
            <a:pPr indent="0">
              <a:buNone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Click to edit the title text format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69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Click to edit the outline text format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Second Outline Level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Third Outline Level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Fourth Outline Level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Fifth Outline Level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Sixth Outline Level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Seventh Outline Level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440" cy="39769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Click to edit the outline text format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Second Outline Level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Third Outline Level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Fourth Outline Level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Fifth Outline Level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Sixth Outline Level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Seventh Outline Level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ftr" idx="16"/>
          </p:nvPr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6" name="PlaceHolder 5"/>
          <p:cNvSpPr>
            <a:spLocks noGrp="1"/>
          </p:cNvSpPr>
          <p:nvPr>
            <p:ph type="sldNum" idx="17"/>
          </p:nvPr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C65D686F-09BE-43C7-83EF-477688A8B38D}" type="slidenum"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&lt;number&gt;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7" name="PlaceHolder 6"/>
          <p:cNvSpPr>
            <a:spLocks noGrp="1"/>
          </p:cNvSpPr>
          <p:nvPr>
            <p:ph type="dt" idx="18"/>
          </p:nvPr>
        </p:nvSpPr>
        <p:spPr>
          <a:xfrm>
            <a:off x="45720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&lt;date/time&gt;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9" r:id="rId2"/>
  </p:sldLayoutIdLst>
</p:sldMaster>
</file>

<file path=ppt/slideMasters/slideMaster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ftr" idx="19"/>
          </p:nvPr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sldNum" idx="20"/>
          </p:nvPr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806F8E59-741E-43B4-B69E-3906E23BFB26}" type="slidenum"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&lt;number&gt;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dt" idx="21"/>
          </p:nvPr>
        </p:nvSpPr>
        <p:spPr>
          <a:xfrm>
            <a:off x="45720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&lt;date/time&gt;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1" r:id="rId2"/>
  </p:sldLayoutIdLst>
</p:sldMaster>
</file>

<file path=ppt/slideMasters/slideMaster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ctr">
            <a:noAutofit/>
          </a:bodyPr>
          <a:p>
            <a:pPr indent="0">
              <a:buNone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Click to edit the title text format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ftr" idx="22"/>
          </p:nvPr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sldNum" idx="23"/>
          </p:nvPr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2674C84F-9AAB-40BF-8842-B4B66833C2A0}" type="slidenum"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&lt;number&gt;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dt" idx="24"/>
          </p:nvPr>
        </p:nvSpPr>
        <p:spPr>
          <a:xfrm>
            <a:off x="45720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&lt;date/time&gt;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3" r:id="rId2"/>
  </p:sldLayoutIdLst>
</p:sldMaster>
</file>

<file path=ppt/slideMasters/slideMaster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ftr" idx="25"/>
          </p:nvPr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0" name="PlaceHolder 2"/>
          <p:cNvSpPr>
            <a:spLocks noGrp="1"/>
          </p:cNvSpPr>
          <p:nvPr>
            <p:ph type="sldNum" idx="26"/>
          </p:nvPr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81FB270E-06DB-4BD6-998B-277CD77C71A3}" type="slidenum"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&lt;number&gt;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1" name="PlaceHolder 3"/>
          <p:cNvSpPr>
            <a:spLocks noGrp="1"/>
          </p:cNvSpPr>
          <p:nvPr>
            <p:ph type="dt" idx="27"/>
          </p:nvPr>
        </p:nvSpPr>
        <p:spPr>
          <a:xfrm>
            <a:off x="45720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&lt;date/time&gt;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2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ru-RU" sz="4400" spc="-1" strike="noStrike">
                <a:solidFill>
                  <a:srgbClr val="000000"/>
                </a:solidFill>
                <a:latin typeface="Arial"/>
              </a:rPr>
              <a:t>Click to edit the title text format</a:t>
            </a: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</a:rPr>
              <a:t>Click to edit the outline text format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Second Outline Level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Third Outline Level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Fourth Outline Level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Fifth Outline Level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Sixth Outline Level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Seventh Outline Level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5" r:id="rId2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9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9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4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4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4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4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slideLayout" Target="../slideLayouts/slideLayout4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5.png"/><Relationship Id="rId3" Type="http://schemas.openxmlformats.org/officeDocument/2006/relationships/slideLayout" Target="../slideLayouts/slideLayout4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6.png"/><Relationship Id="rId3" Type="http://schemas.openxmlformats.org/officeDocument/2006/relationships/slideLayout" Target="../slideLayouts/slideLayout4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4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Рисунок 1" descr=""/>
          <p:cNvPicPr/>
          <p:nvPr/>
        </p:nvPicPr>
        <p:blipFill>
          <a:blip r:embed="rId1"/>
          <a:stretch/>
        </p:blipFill>
        <p:spPr>
          <a:xfrm>
            <a:off x="0" y="0"/>
            <a:ext cx="9143280" cy="6866640"/>
          </a:xfrm>
          <a:prstGeom prst="rect">
            <a:avLst/>
          </a:prstGeom>
          <a:ln w="9525">
            <a:noFill/>
          </a:ln>
        </p:spPr>
      </p:pic>
      <p:sp>
        <p:nvSpPr>
          <p:cNvPr id="51" name="Заголовок 1"/>
          <p:cNvSpPr/>
          <p:nvPr/>
        </p:nvSpPr>
        <p:spPr>
          <a:xfrm>
            <a:off x="0" y="2340000"/>
            <a:ext cx="9143280" cy="155016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>
              <a:lnSpc>
                <a:spcPct val="150000"/>
              </a:lnSpc>
            </a:pPr>
            <a:r>
              <a:rPr b="1" lang="ru-RU" sz="2800" spc="-1" strike="noStrike">
                <a:solidFill>
                  <a:schemeClr val="lt1"/>
                </a:solidFill>
                <a:latin typeface="Times New Roman"/>
              </a:rPr>
              <a:t>УСТРОЙСТВО ОПРЕДЕЛЕНИЯ ПАРАМЕТРОВ ПЕРИОДИЧЕСКИХ СИГНАЛОВ В УСЛОВИЯХ ПОМЕХ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Текст 1"/>
          <p:cNvSpPr/>
          <p:nvPr/>
        </p:nvSpPr>
        <p:spPr>
          <a:xfrm>
            <a:off x="-108000" y="4214880"/>
            <a:ext cx="9143280" cy="285048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r">
              <a:lnSpc>
                <a:spcPct val="160000"/>
              </a:lnSpc>
              <a:spcBef>
                <a:spcPts val="439"/>
              </a:spcBef>
            </a:pPr>
            <a:r>
              <a:rPr b="0" lang="ru-RU" sz="2200" spc="-1" strike="noStrike">
                <a:solidFill>
                  <a:schemeClr val="lt1"/>
                </a:solidFill>
                <a:latin typeface="Times New Roman"/>
              </a:rPr>
              <a:t>Выполнил: студент группы 41КЭ-м</a:t>
            </a:r>
            <a:endParaRPr b="0" lang="ru-RU" sz="2200" spc="-1" strike="noStrike">
              <a:solidFill>
                <a:srgbClr val="000000"/>
              </a:solidFill>
              <a:latin typeface="Arial"/>
            </a:endParaRPr>
          </a:p>
          <a:p>
            <a:pPr algn="r">
              <a:lnSpc>
                <a:spcPct val="160000"/>
              </a:lnSpc>
              <a:spcBef>
                <a:spcPts val="439"/>
              </a:spcBef>
            </a:pPr>
            <a:r>
              <a:rPr b="0" lang="ru-RU" sz="2200" spc="-1" strike="noStrike">
                <a:solidFill>
                  <a:schemeClr val="lt1"/>
                </a:solidFill>
                <a:latin typeface="Times New Roman"/>
              </a:rPr>
              <a:t>Остапов Владислав Русланович</a:t>
            </a:r>
            <a:endParaRPr b="0" lang="ru-RU" sz="2200" spc="-1" strike="noStrike">
              <a:solidFill>
                <a:srgbClr val="000000"/>
              </a:solidFill>
              <a:latin typeface="Arial"/>
            </a:endParaRPr>
          </a:p>
          <a:p>
            <a:pPr algn="r">
              <a:lnSpc>
                <a:spcPct val="160000"/>
              </a:lnSpc>
              <a:spcBef>
                <a:spcPts val="439"/>
              </a:spcBef>
            </a:pPr>
            <a:r>
              <a:rPr b="0" lang="ru-RU" sz="2200" spc="-1" strike="noStrike">
                <a:solidFill>
                  <a:schemeClr val="lt1"/>
                </a:solidFill>
                <a:latin typeface="Times New Roman"/>
              </a:rPr>
              <a:t>Научный руководитель:</a:t>
            </a:r>
            <a:endParaRPr b="0" lang="ru-RU" sz="2200" spc="-1" strike="noStrike">
              <a:solidFill>
                <a:srgbClr val="000000"/>
              </a:solidFill>
              <a:latin typeface="Arial"/>
            </a:endParaRPr>
          </a:p>
          <a:p>
            <a:pPr algn="r">
              <a:lnSpc>
                <a:spcPct val="160000"/>
              </a:lnSpc>
              <a:spcBef>
                <a:spcPts val="439"/>
              </a:spcBef>
            </a:pPr>
            <a:r>
              <a:rPr b="0" lang="ru-RU" sz="2200" spc="-1" strike="noStrike">
                <a:solidFill>
                  <a:schemeClr val="lt1"/>
                </a:solidFill>
                <a:latin typeface="Times New Roman"/>
              </a:rPr>
              <a:t>Донцов Венедикт Михайлович</a:t>
            </a:r>
            <a:endParaRPr b="0" lang="ru-RU" sz="2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Picture 3" descr="C:\Users\Design\Desktop\Презент\2.jpg"/>
          <p:cNvPicPr/>
          <p:nvPr/>
        </p:nvPicPr>
        <p:blipFill>
          <a:blip r:embed="rId1"/>
          <a:stretch/>
        </p:blipFill>
        <p:spPr>
          <a:xfrm>
            <a:off x="0" y="0"/>
            <a:ext cx="9143280" cy="6882840"/>
          </a:xfrm>
          <a:prstGeom prst="rect">
            <a:avLst/>
          </a:prstGeom>
          <a:ln w="9525">
            <a:noFill/>
          </a:ln>
        </p:spPr>
      </p:pic>
      <p:pic>
        <p:nvPicPr>
          <p:cNvPr id="89" name="Рисунок 1" descr=""/>
          <p:cNvPicPr/>
          <p:nvPr/>
        </p:nvPicPr>
        <p:blipFill>
          <a:blip r:embed="rId2"/>
          <a:stretch/>
        </p:blipFill>
        <p:spPr>
          <a:xfrm>
            <a:off x="0" y="0"/>
            <a:ext cx="9143280" cy="6866640"/>
          </a:xfrm>
          <a:prstGeom prst="rect">
            <a:avLst/>
          </a:prstGeom>
          <a:ln w="9525">
            <a:noFill/>
          </a:ln>
        </p:spPr>
      </p:pic>
      <p:sp>
        <p:nvSpPr>
          <p:cNvPr id="90" name="TextBox 3"/>
          <p:cNvSpPr/>
          <p:nvPr/>
        </p:nvSpPr>
        <p:spPr>
          <a:xfrm>
            <a:off x="2167200" y="3500280"/>
            <a:ext cx="5161320" cy="57744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3200" spc="-1" strike="noStrike">
                <a:solidFill>
                  <a:schemeClr val="lt1"/>
                </a:solidFill>
                <a:latin typeface="Times New Roman"/>
              </a:rPr>
              <a:t>СПАСИБО ЗА ВНИМАНИЕ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2" descr="C:\Users\Design\Desktop\Презент\3.jpg"/>
          <p:cNvPicPr/>
          <p:nvPr/>
        </p:nvPicPr>
        <p:blipFill>
          <a:blip r:embed="rId1"/>
          <a:stretch/>
        </p:blipFill>
        <p:spPr>
          <a:xfrm>
            <a:off x="0" y="0"/>
            <a:ext cx="9143280" cy="864360"/>
          </a:xfrm>
          <a:prstGeom prst="rect">
            <a:avLst/>
          </a:prstGeom>
          <a:ln w="9525">
            <a:noFill/>
          </a:ln>
        </p:spPr>
      </p:pic>
      <p:sp>
        <p:nvSpPr>
          <p:cNvPr id="54" name="TextBox 5"/>
          <p:cNvSpPr/>
          <p:nvPr/>
        </p:nvSpPr>
        <p:spPr>
          <a:xfrm>
            <a:off x="8646480" y="0"/>
            <a:ext cx="409680" cy="63828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chemeClr val="lt1"/>
                </a:solidFill>
                <a:latin typeface="Times New Roman"/>
              </a:rPr>
              <a:t>2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1299600" y="922320"/>
            <a:ext cx="7104960" cy="58752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ctr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3600" spc="-1" strike="noStrike">
                <a:solidFill>
                  <a:schemeClr val="dk1"/>
                </a:solidFill>
                <a:latin typeface="Calibri"/>
              </a:rPr>
              <a:t>Введение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/>
          </p:nvPr>
        </p:nvSpPr>
        <p:spPr>
          <a:xfrm>
            <a:off x="857160" y="1428840"/>
            <a:ext cx="7858440" cy="514296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t">
            <a:noAutofit/>
          </a:bodyPr>
          <a:p>
            <a:pPr indent="0" algn="just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2200" spc="-1" strike="noStrike">
                <a:solidFill>
                  <a:srgbClr val="000000"/>
                </a:solidFill>
                <a:latin typeface="Calibri"/>
              </a:rPr>
              <a:t>Актуальность.</a:t>
            </a:r>
            <a:r>
              <a:rPr b="0" lang="ru-RU" sz="2200" spc="-1" strike="noStrike">
                <a:solidFill>
                  <a:srgbClr val="000000"/>
                </a:solidFill>
                <a:latin typeface="Calibri"/>
              </a:rPr>
              <a:t> Периодические электрические сигналы являются основой работы многих электронных устройств. При проведении испытаний и исследований требуется измерение их параметров в условиях воздействия шумов и помех, при этом существующие решения часто оказываются либо избыточно сложными, либо недостаточно гибкими.</a:t>
            </a:r>
            <a:endParaRPr b="0" lang="ru-RU" sz="2200" spc="-1" strike="noStrike">
              <a:solidFill>
                <a:srgbClr val="000000"/>
              </a:solidFill>
              <a:latin typeface="Arial"/>
            </a:endParaRPr>
          </a:p>
          <a:p>
            <a:pPr indent="0" algn="just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2200" spc="-1" strike="noStrike">
                <a:solidFill>
                  <a:srgbClr val="000000"/>
                </a:solidFill>
                <a:latin typeface="Calibri"/>
              </a:rPr>
              <a:t>Цель работы.</a:t>
            </a:r>
            <a:r>
              <a:rPr b="0" lang="ru-RU" sz="2200" spc="-1" strike="noStrike">
                <a:solidFill>
                  <a:srgbClr val="000000"/>
                </a:solidFill>
                <a:latin typeface="Calibri"/>
              </a:rPr>
              <a:t> Разработка устройства измерения амплитуды и частоты периодических сигналов, обеспечивающего заданную точность измерений и возможность изменения алгоритмов обработки без доработки аппаратной части.</a:t>
            </a:r>
            <a:endParaRPr b="0" lang="ru-RU" sz="2200" spc="-1" strike="noStrike">
              <a:solidFill>
                <a:srgbClr val="000000"/>
              </a:solidFill>
              <a:latin typeface="Arial"/>
            </a:endParaRPr>
          </a:p>
          <a:p>
            <a:pPr marL="114480" indent="360000" algn="just" defTabSz="91440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r>
              <a:rPr b="1" lang="ru-RU" sz="2200" spc="-1" strike="noStrike">
                <a:solidFill>
                  <a:srgbClr val="000000"/>
                </a:solidFill>
                <a:latin typeface="Calibri"/>
              </a:rPr>
              <a:t>Задачи работы. </a:t>
            </a:r>
            <a:r>
              <a:rPr b="0" lang="ru-RU" sz="2200" spc="-1" strike="noStrike">
                <a:solidFill>
                  <a:srgbClr val="000000"/>
                </a:solidFill>
                <a:latin typeface="Calibri"/>
              </a:rPr>
              <a:t>Провести анализ существующих методов измерения параметров сигналов, разработать аппаратную и программную часть устройства, реализовать алгоритмы обработки данных и выполнить экспериментальную проверку полученных результатов.</a:t>
            </a:r>
            <a:endParaRPr b="0" lang="ru-RU" sz="2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1" descr="C:\Users\Design\Desktop\Презент\3.jpg"/>
          <p:cNvPicPr/>
          <p:nvPr/>
        </p:nvPicPr>
        <p:blipFill>
          <a:blip r:embed="rId1"/>
          <a:stretch/>
        </p:blipFill>
        <p:spPr>
          <a:xfrm>
            <a:off x="0" y="0"/>
            <a:ext cx="9143280" cy="864360"/>
          </a:xfrm>
          <a:prstGeom prst="rect">
            <a:avLst/>
          </a:prstGeom>
          <a:ln w="9525">
            <a:noFill/>
          </a:ln>
        </p:spPr>
      </p:pic>
      <p:sp>
        <p:nvSpPr>
          <p:cNvPr id="58" name="TextBox 1"/>
          <p:cNvSpPr/>
          <p:nvPr/>
        </p:nvSpPr>
        <p:spPr>
          <a:xfrm>
            <a:off x="8646840" y="0"/>
            <a:ext cx="409320" cy="63828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chemeClr val="lt1"/>
                </a:solidFill>
                <a:latin typeface="Times New Roman"/>
              </a:rPr>
              <a:t>3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1299600" y="922320"/>
            <a:ext cx="7104960" cy="58752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ctr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3600" spc="-1" strike="noStrike">
                <a:solidFill>
                  <a:schemeClr val="dk1"/>
                </a:solidFill>
                <a:latin typeface="Calibri"/>
              </a:rPr>
              <a:t>Введение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857160" y="1428840"/>
            <a:ext cx="7858440" cy="514296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t">
            <a:noAutofit/>
          </a:bodyPr>
          <a:p>
            <a:pPr marL="114480" indent="360000" algn="just">
              <a:lnSpc>
                <a:spcPct val="100000"/>
              </a:lnSpc>
              <a:spcBef>
                <a:spcPts val="400"/>
              </a:spcBef>
              <a:buNone/>
              <a:tabLst>
                <a:tab algn="l" pos="0"/>
              </a:tabLst>
            </a:pPr>
            <a:r>
              <a:rPr b="1" lang="ru-RU" sz="2000" spc="-1" strike="noStrike">
                <a:solidFill>
                  <a:schemeClr val="dk1"/>
                </a:solidFill>
                <a:latin typeface="Calibri"/>
              </a:rPr>
              <a:t>Цель работы:</a:t>
            </a: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 разработка устройства измерения амплитуды и частоты периодических сигналов с погрешностью не более 2% в условиях воздействия шумов и помех.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marL="114480" indent="360000" algn="just">
              <a:lnSpc>
                <a:spcPct val="100000"/>
              </a:lnSpc>
              <a:spcBef>
                <a:spcPts val="400"/>
              </a:spcBef>
              <a:buNone/>
              <a:tabLst>
                <a:tab algn="l" pos="0"/>
              </a:tabLst>
            </a:pPr>
            <a:r>
              <a:rPr b="1" lang="ru-RU" sz="2000" spc="-1" strike="noStrike">
                <a:solidFill>
                  <a:schemeClr val="dk1"/>
                </a:solidFill>
                <a:latin typeface="Calibri"/>
              </a:rPr>
              <a:t>Объект исследования:</a:t>
            </a: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 периодические электрические сигналы в условиях помех.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marL="114480" indent="360000" algn="just">
              <a:lnSpc>
                <a:spcPct val="100000"/>
              </a:lnSpc>
              <a:spcBef>
                <a:spcPts val="400"/>
              </a:spcBef>
              <a:buNone/>
              <a:tabLst>
                <a:tab algn="l" pos="0"/>
              </a:tabLst>
            </a:pPr>
            <a:r>
              <a:rPr b="1" lang="ru-RU" sz="2000" spc="-1" strike="noStrike">
                <a:solidFill>
                  <a:schemeClr val="dk1"/>
                </a:solidFill>
                <a:latin typeface="Calibri"/>
              </a:rPr>
              <a:t>Предмет исследования:</a:t>
            </a: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 программно-аппаратные методы измерения параметров периодических сигналов.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marL="114480" indent="360000" algn="just">
              <a:lnSpc>
                <a:spcPct val="100000"/>
              </a:lnSpc>
              <a:spcBef>
                <a:spcPts val="400"/>
              </a:spcBef>
              <a:buNone/>
              <a:tabLst>
                <a:tab algn="l" pos="0"/>
              </a:tabLst>
            </a:pPr>
            <a:r>
              <a:rPr b="1" lang="ru-RU" sz="2000" spc="-1" strike="noStrike">
                <a:solidFill>
                  <a:schemeClr val="dk1"/>
                </a:solidFill>
                <a:latin typeface="Calibri"/>
              </a:rPr>
              <a:t>Научная новизна: </a:t>
            </a: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комплексный подход к измерению параметров периодических сигналов, сочетающий аппаратную фильтрацию, цифровую обработку и статистический анализ оцифрованных данных.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marL="114480" indent="360000" algn="just">
              <a:lnSpc>
                <a:spcPct val="100000"/>
              </a:lnSpc>
              <a:spcBef>
                <a:spcPts val="400"/>
              </a:spcBef>
              <a:buNone/>
              <a:tabLst>
                <a:tab algn="l" pos="0"/>
              </a:tabLst>
            </a:pPr>
            <a:r>
              <a:rPr b="1" lang="ru-RU" sz="2000" spc="-1" strike="noStrike">
                <a:solidFill>
                  <a:schemeClr val="dk1"/>
                </a:solidFill>
                <a:latin typeface="Calibri"/>
              </a:rPr>
              <a:t>Практическая ценность:</a:t>
            </a: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 разработано устройство, позволяющее измерять амплитуду и частоту сигналов в диапазоне 30–500 кГц с возможностью изменения алгоритмов обработки без модификации аппаратной части.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Picture 4" descr="C:\Users\Design\Desktop\Презент\3.jpg"/>
          <p:cNvPicPr/>
          <p:nvPr/>
        </p:nvPicPr>
        <p:blipFill>
          <a:blip r:embed="rId1"/>
          <a:stretch/>
        </p:blipFill>
        <p:spPr>
          <a:xfrm>
            <a:off x="0" y="0"/>
            <a:ext cx="9143280" cy="864360"/>
          </a:xfrm>
          <a:prstGeom prst="rect">
            <a:avLst/>
          </a:prstGeom>
          <a:ln w="9525">
            <a:noFill/>
          </a:ln>
        </p:spPr>
      </p:pic>
      <p:sp>
        <p:nvSpPr>
          <p:cNvPr id="62" name="TextBox 2"/>
          <p:cNvSpPr/>
          <p:nvPr/>
        </p:nvSpPr>
        <p:spPr>
          <a:xfrm>
            <a:off x="8646840" y="0"/>
            <a:ext cx="409320" cy="63828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chemeClr val="lt1"/>
                </a:solidFill>
                <a:latin typeface="Times New Roman"/>
              </a:rPr>
              <a:t>4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1299600" y="922320"/>
            <a:ext cx="7104960" cy="58752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ctr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3600" spc="-1" strike="noStrike">
                <a:solidFill>
                  <a:schemeClr val="dk1"/>
                </a:solidFill>
                <a:latin typeface="Calibri"/>
              </a:rPr>
              <a:t>Анализ существующих методов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857160" y="1428840"/>
            <a:ext cx="7858440" cy="514296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t">
            <a:noAutofit/>
          </a:bodyPr>
          <a:p>
            <a:pPr marL="114480" indent="3600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В первой главе был проведён анализ существующих методов измерения параметров периодических сигналов. Рассматривались как специализированные измерительные устройства, защищённые патентами, так и универсальные приборы, такие как цифровые осциллографы.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marL="114480" indent="3600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Анализ показал, что патентные решения, как правило, ориентированы на измерение отдельных параметров сигнала и обладают ограниченной гибкостью. Цифровые осциллографы позволяют решать поставленную задачу, однако отличаются высокой стоимостью и значительно более широкими возможностями, чем требуется в рамках данного проекта. В результате был сделан вывод о целесообразности разработки специализированного устройства, сочетающего достаточную точность измерений, невысокую стоимость и возможность изменения алгоритмов обработки без переработки аппаратной части.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Picture 5" descr="C:\Users\Design\Desktop\Презент\3.jpg"/>
          <p:cNvPicPr/>
          <p:nvPr/>
        </p:nvPicPr>
        <p:blipFill>
          <a:blip r:embed="rId1"/>
          <a:stretch/>
        </p:blipFill>
        <p:spPr>
          <a:xfrm>
            <a:off x="0" y="0"/>
            <a:ext cx="9143280" cy="864360"/>
          </a:xfrm>
          <a:prstGeom prst="rect">
            <a:avLst/>
          </a:prstGeom>
          <a:ln w="9525">
            <a:noFill/>
          </a:ln>
        </p:spPr>
      </p:pic>
      <p:sp>
        <p:nvSpPr>
          <p:cNvPr id="66" name="TextBox 4"/>
          <p:cNvSpPr/>
          <p:nvPr/>
        </p:nvSpPr>
        <p:spPr>
          <a:xfrm>
            <a:off x="8646840" y="0"/>
            <a:ext cx="409320" cy="63828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chemeClr val="lt1"/>
                </a:solidFill>
                <a:latin typeface="Times New Roman"/>
              </a:rPr>
              <a:t>5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1299600" y="1080000"/>
            <a:ext cx="7104960" cy="42984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ctr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3600" spc="-1" strike="noStrike">
                <a:solidFill>
                  <a:schemeClr val="dk1"/>
                </a:solidFill>
                <a:latin typeface="Calibri"/>
              </a:rPr>
              <a:t>Анализ вариантов построения измерительного устройства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857160" y="1800000"/>
            <a:ext cx="7858440" cy="477180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t">
            <a:noAutofit/>
          </a:bodyPr>
          <a:p>
            <a:pPr marL="114480" indent="36000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1800" spc="-1" strike="noStrike">
                <a:solidFill>
                  <a:schemeClr val="dk1"/>
                </a:solidFill>
                <a:latin typeface="Calibri"/>
              </a:rPr>
              <a:t>Рассмотренные варианты реализации: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114480" indent="360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0"/>
              </a:tabLst>
            </a:pPr>
            <a:r>
              <a:rPr b="0" lang="ru-RU" sz="1800" spc="-1" strike="noStrike">
                <a:solidFill>
                  <a:schemeClr val="dk1"/>
                </a:solidFill>
                <a:latin typeface="Calibri"/>
              </a:rPr>
              <a:t>Аналоговая схема на компараторах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114480" indent="360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0"/>
              </a:tabLst>
            </a:pPr>
            <a:r>
              <a:rPr b="0" lang="ru-RU" sz="1800" spc="-1" strike="noStrike">
                <a:solidFill>
                  <a:schemeClr val="dk1"/>
                </a:solidFill>
                <a:latin typeface="Calibri"/>
              </a:rPr>
              <a:t>Аналоговая схема с программно задаваемыми порогами (DAC + компараторы)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114480" indent="360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0"/>
              </a:tabLst>
            </a:pPr>
            <a:r>
              <a:rPr b="0" lang="ru-RU" sz="1800" spc="-1" strike="noStrike">
                <a:solidFill>
                  <a:schemeClr val="dk1"/>
                </a:solidFill>
                <a:latin typeface="Calibri"/>
              </a:rPr>
              <a:t>Полная оцифровка сигнала с последующей цифровой обработкой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114480" indent="36000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1800" spc="-1" strike="noStrike">
                <a:solidFill>
                  <a:schemeClr val="dk1"/>
                </a:solidFill>
                <a:latin typeface="Calibri"/>
              </a:rPr>
              <a:t>Критерии выбора: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114480" indent="360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0"/>
              </a:tabLst>
            </a:pPr>
            <a:r>
              <a:rPr b="0" lang="ru-RU" sz="1800" spc="-1" strike="noStrike">
                <a:solidFill>
                  <a:schemeClr val="dk1"/>
                </a:solidFill>
                <a:latin typeface="Calibri"/>
              </a:rPr>
              <a:t>Точность измерений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114480" indent="360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0"/>
              </a:tabLst>
            </a:pPr>
            <a:r>
              <a:rPr b="0" lang="ru-RU" sz="1800" spc="-1" strike="noStrike">
                <a:solidFill>
                  <a:schemeClr val="dk1"/>
                </a:solidFill>
                <a:latin typeface="Calibri"/>
              </a:rPr>
              <a:t>Устойчивость к помехам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114480" indent="360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0"/>
              </a:tabLst>
            </a:pPr>
            <a:r>
              <a:rPr b="0" lang="ru-RU" sz="1800" spc="-1" strike="noStrike">
                <a:solidFill>
                  <a:schemeClr val="dk1"/>
                </a:solidFill>
                <a:latin typeface="Calibri"/>
              </a:rPr>
              <a:t>Сложность аппаратной части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114480" indent="360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0"/>
              </a:tabLst>
            </a:pPr>
            <a:r>
              <a:rPr b="0" lang="ru-RU" sz="1800" spc="-1" strike="noStrike">
                <a:solidFill>
                  <a:schemeClr val="dk1"/>
                </a:solidFill>
                <a:latin typeface="Calibri"/>
              </a:rPr>
              <a:t>Гибкость алгоритмов обработки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114480" indent="360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0"/>
              </a:tabLst>
            </a:pPr>
            <a:r>
              <a:rPr b="0" lang="ru-RU" sz="1800" spc="-1" strike="noStrike">
                <a:solidFill>
                  <a:schemeClr val="dk1"/>
                </a:solidFill>
                <a:latin typeface="Calibri"/>
              </a:rPr>
              <a:t>Возможность изменения требований без переработки схемы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114480" indent="36000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1800" spc="-1" strike="noStrike">
                <a:solidFill>
                  <a:schemeClr val="dk1"/>
                </a:solidFill>
                <a:latin typeface="Calibri"/>
              </a:rPr>
              <a:t>Результат анализа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114480" indent="360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0"/>
              </a:tabLst>
            </a:pPr>
            <a:r>
              <a:rPr b="0" lang="ru-RU" sz="1800" spc="-1" strike="noStrike">
                <a:solidFill>
                  <a:schemeClr val="dk1"/>
                </a:solidFill>
                <a:latin typeface="Calibri"/>
              </a:rPr>
              <a:t>Аналоговые методы требуют настройки и сложнее модернизируются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114480" indent="360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0"/>
              </a:tabLst>
            </a:pPr>
            <a:r>
              <a:rPr b="0" lang="ru-RU" sz="1800" spc="-1" strike="noStrike">
                <a:solidFill>
                  <a:schemeClr val="dk1"/>
                </a:solidFill>
                <a:latin typeface="Calibri"/>
              </a:rPr>
              <a:t>Изменение алгоритмов приводит к изменению схемотехники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114480" indent="360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0"/>
              </a:tabLst>
            </a:pPr>
            <a:r>
              <a:rPr b="0" lang="ru-RU" sz="1800" spc="-1" strike="noStrike">
                <a:solidFill>
                  <a:schemeClr val="dk1"/>
                </a:solidFill>
                <a:latin typeface="Calibri"/>
              </a:rPr>
              <a:t>Наиболее гибким решением признана полная оцифровка сигнала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Picture 6" descr="C:\Users\Design\Desktop\Презент\3.jpg"/>
          <p:cNvPicPr/>
          <p:nvPr/>
        </p:nvPicPr>
        <p:blipFill>
          <a:blip r:embed="rId1"/>
          <a:stretch/>
        </p:blipFill>
        <p:spPr>
          <a:xfrm>
            <a:off x="0" y="0"/>
            <a:ext cx="9143280" cy="864360"/>
          </a:xfrm>
          <a:prstGeom prst="rect">
            <a:avLst/>
          </a:prstGeom>
          <a:ln w="9525">
            <a:noFill/>
          </a:ln>
        </p:spPr>
      </p:pic>
      <p:sp>
        <p:nvSpPr>
          <p:cNvPr id="70" name="TextBox 6"/>
          <p:cNvSpPr/>
          <p:nvPr/>
        </p:nvSpPr>
        <p:spPr>
          <a:xfrm>
            <a:off x="8646840" y="0"/>
            <a:ext cx="409320" cy="63828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chemeClr val="lt1"/>
                </a:solidFill>
                <a:latin typeface="Times New Roman"/>
              </a:rPr>
              <a:t>6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900000" y="922320"/>
            <a:ext cx="7504560" cy="58752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ctr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3600" spc="-1" strike="noStrike">
                <a:solidFill>
                  <a:schemeClr val="dk1"/>
                </a:solidFill>
                <a:latin typeface="Calibri"/>
              </a:rPr>
              <a:t>Выбранная архитектура устройства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857160" y="1428840"/>
            <a:ext cx="7858440" cy="514296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t">
            <a:noAutofit/>
          </a:bodyPr>
          <a:p>
            <a:pPr marL="114480" indent="360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0"/>
              </a:tabLst>
            </a:pP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Использование внешнего быстродействующего АЦП AD9057BRSZ-40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marL="114480" indent="360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0"/>
              </a:tabLst>
            </a:pP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Определение параметров сигнала программными методами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73" name="" descr=""/>
          <p:cNvPicPr/>
          <p:nvPr/>
        </p:nvPicPr>
        <p:blipFill>
          <a:blip r:embed="rId2"/>
          <a:stretch/>
        </p:blipFill>
        <p:spPr>
          <a:xfrm>
            <a:off x="632520" y="2880000"/>
            <a:ext cx="6207480" cy="3240000"/>
          </a:xfrm>
          <a:prstGeom prst="rect">
            <a:avLst/>
          </a:prstGeom>
          <a:ln w="0">
            <a:noFill/>
          </a:ln>
        </p:spPr>
      </p:pic>
      <p:pic>
        <p:nvPicPr>
          <p:cNvPr id="74" name="" descr=""/>
          <p:cNvPicPr/>
          <p:nvPr/>
        </p:nvPicPr>
        <p:blipFill>
          <a:blip r:embed="rId3"/>
          <a:stretch/>
        </p:blipFill>
        <p:spPr>
          <a:xfrm>
            <a:off x="6890040" y="2880000"/>
            <a:ext cx="1825560" cy="34563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Picture 7" descr="C:\Users\Design\Desktop\Презент\3.jpg"/>
          <p:cNvPicPr/>
          <p:nvPr/>
        </p:nvPicPr>
        <p:blipFill>
          <a:blip r:embed="rId1"/>
          <a:stretch/>
        </p:blipFill>
        <p:spPr>
          <a:xfrm>
            <a:off x="0" y="0"/>
            <a:ext cx="9143280" cy="864360"/>
          </a:xfrm>
          <a:prstGeom prst="rect">
            <a:avLst/>
          </a:prstGeom>
          <a:ln w="9525">
            <a:noFill/>
          </a:ln>
        </p:spPr>
      </p:pic>
      <p:sp>
        <p:nvSpPr>
          <p:cNvPr id="76" name="TextBox 7"/>
          <p:cNvSpPr/>
          <p:nvPr/>
        </p:nvSpPr>
        <p:spPr>
          <a:xfrm>
            <a:off x="8646840" y="0"/>
            <a:ext cx="409320" cy="63828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chemeClr val="lt1"/>
                </a:solidFill>
                <a:latin typeface="Times New Roman"/>
              </a:rPr>
              <a:t>7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360000" y="922320"/>
            <a:ext cx="8640000" cy="58752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ctr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3600" spc="-1" strike="noStrike">
                <a:solidFill>
                  <a:schemeClr val="dk1"/>
                </a:solidFill>
                <a:latin typeface="Calibri"/>
              </a:rPr>
              <a:t>Методика экспериментальной проверки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PlaceHolder 2"/>
          <p:cNvSpPr>
            <a:spLocks noGrp="1"/>
          </p:cNvSpPr>
          <p:nvPr>
            <p:ph/>
          </p:nvPr>
        </p:nvSpPr>
        <p:spPr>
          <a:xfrm>
            <a:off x="857160" y="1428840"/>
            <a:ext cx="7858440" cy="514296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t">
            <a:noAutofit/>
          </a:bodyPr>
          <a:p>
            <a:pPr indent="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1600" spc="-1" strike="noStrike">
                <a:solidFill>
                  <a:schemeClr val="dk1"/>
                </a:solidFill>
                <a:latin typeface="Calibri"/>
              </a:rPr>
              <a:t>Цель испытаний:</a:t>
            </a: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0"/>
              </a:tabLst>
            </a:pPr>
            <a:r>
              <a:rPr b="0" lang="ru-RU" sz="1600" spc="-1" strike="noStrike">
                <a:solidFill>
                  <a:schemeClr val="dk1"/>
                </a:solidFill>
                <a:latin typeface="Calibri"/>
              </a:rPr>
              <a:t>Проверка точности измерения амплитуды и частоты сигнала</a:t>
            </a: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0"/>
              </a:tabLst>
            </a:pPr>
            <a:r>
              <a:rPr b="0" lang="ru-RU" sz="1600" spc="-1" strike="noStrike">
                <a:solidFill>
                  <a:schemeClr val="dk1"/>
                </a:solidFill>
                <a:latin typeface="Calibri"/>
              </a:rPr>
              <a:t>Сравнение результатов алгоритма с показаниями поверенного осциллографа</a:t>
            </a: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0"/>
              </a:tabLst>
            </a:pPr>
            <a:r>
              <a:rPr b="0" lang="ru-RU" sz="1600" spc="-1" strike="noStrike">
                <a:solidFill>
                  <a:schemeClr val="dk1"/>
                </a:solidFill>
                <a:latin typeface="Calibri"/>
              </a:rPr>
              <a:t>Оценка влияния выходного сопротивления источника сигнала</a:t>
            </a: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  <a:p>
            <a:pPr indent="0">
              <a:lnSpc>
                <a:spcPct val="100000"/>
              </a:lnSpc>
              <a:buNone/>
              <a:tabLst>
                <a:tab algn="l" pos="0"/>
              </a:tabLst>
            </a:pP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  <a:p>
            <a:pPr indent="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1600" spc="-1" strike="noStrike">
                <a:solidFill>
                  <a:schemeClr val="dk1"/>
                </a:solidFill>
                <a:latin typeface="Calibri"/>
              </a:rPr>
              <a:t>Порядок проведения испытаний:</a:t>
            </a: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0"/>
              </a:tabLst>
            </a:pPr>
            <a:r>
              <a:rPr b="0" lang="ru-RU" sz="1600" spc="-1" strike="noStrike">
                <a:solidFill>
                  <a:schemeClr val="dk1"/>
                </a:solidFill>
                <a:latin typeface="Calibri"/>
              </a:rPr>
              <a:t>На вход устройства подавался сигнал от генератора</a:t>
            </a: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0"/>
              </a:tabLst>
            </a:pPr>
            <a:r>
              <a:rPr b="0" lang="ru-RU" sz="1600" spc="-1" strike="noStrike">
                <a:solidFill>
                  <a:schemeClr val="dk1"/>
                </a:solidFill>
                <a:latin typeface="Calibri"/>
              </a:rPr>
              <a:t>Параллельно сигнал контролировался осциллографом</a:t>
            </a: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0"/>
              </a:tabLst>
            </a:pPr>
            <a:r>
              <a:rPr b="0" lang="ru-RU" sz="1600" spc="-1" strike="noStrike">
                <a:solidFill>
                  <a:schemeClr val="dk1"/>
                </a:solidFill>
                <a:latin typeface="Calibri"/>
              </a:rPr>
              <a:t>Выполнялась запись массива отсчетов АЦП</a:t>
            </a: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0"/>
              </a:tabLst>
            </a:pPr>
            <a:r>
              <a:rPr b="0" lang="ru-RU" sz="1600" spc="-1" strike="noStrike">
                <a:solidFill>
                  <a:schemeClr val="dk1"/>
                </a:solidFill>
                <a:latin typeface="Calibri"/>
              </a:rPr>
              <a:t>Результаты алгоритма сравнивались с показаниями осциллографа</a:t>
            </a: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0"/>
              </a:tabLst>
            </a:pPr>
            <a:r>
              <a:rPr b="0" lang="ru-RU" sz="1600" spc="-1" strike="noStrike">
                <a:solidFill>
                  <a:schemeClr val="dk1"/>
                </a:solidFill>
                <a:latin typeface="Calibri"/>
              </a:rPr>
              <a:t>Часть испытаний проводилась с дополнительным резистором в сигнальной цепи</a:t>
            </a: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79" name="" descr=""/>
          <p:cNvPicPr/>
          <p:nvPr/>
        </p:nvPicPr>
        <p:blipFill>
          <a:blip r:embed="rId2"/>
          <a:stretch/>
        </p:blipFill>
        <p:spPr>
          <a:xfrm>
            <a:off x="435600" y="4413960"/>
            <a:ext cx="8280000" cy="17060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Picture 8" descr="C:\Users\Design\Desktop\Презент\3.jpg"/>
          <p:cNvPicPr/>
          <p:nvPr/>
        </p:nvPicPr>
        <p:blipFill>
          <a:blip r:embed="rId1"/>
          <a:stretch/>
        </p:blipFill>
        <p:spPr>
          <a:xfrm>
            <a:off x="0" y="0"/>
            <a:ext cx="9143280" cy="864360"/>
          </a:xfrm>
          <a:prstGeom prst="rect">
            <a:avLst/>
          </a:prstGeom>
          <a:ln w="9525">
            <a:noFill/>
          </a:ln>
        </p:spPr>
      </p:pic>
      <p:sp>
        <p:nvSpPr>
          <p:cNvPr id="81" name="TextBox 8"/>
          <p:cNvSpPr/>
          <p:nvPr/>
        </p:nvSpPr>
        <p:spPr>
          <a:xfrm>
            <a:off x="8646840" y="0"/>
            <a:ext cx="409320" cy="63828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chemeClr val="lt1"/>
                </a:solidFill>
                <a:latin typeface="Times New Roman"/>
              </a:rPr>
              <a:t>7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2" name="PlaceHolder 13"/>
          <p:cNvSpPr txBox="1"/>
          <p:nvPr/>
        </p:nvSpPr>
        <p:spPr>
          <a:xfrm>
            <a:off x="360000" y="922320"/>
            <a:ext cx="8640000" cy="58752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1" lang="ru-RU" sz="3600" spc="-1" strike="noStrike">
                <a:solidFill>
                  <a:schemeClr val="dk1"/>
                </a:solidFill>
                <a:latin typeface="Calibri"/>
              </a:rPr>
              <a:t>Результаты экспериментальной проверки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3" name="" descr=""/>
          <p:cNvPicPr/>
          <p:nvPr/>
        </p:nvPicPr>
        <p:blipFill>
          <a:blip r:embed="rId2"/>
          <a:stretch/>
        </p:blipFill>
        <p:spPr>
          <a:xfrm>
            <a:off x="1080000" y="1440000"/>
            <a:ext cx="6920280" cy="49611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Picture 9" descr="C:\Users\Design\Desktop\Презент\3.jpg"/>
          <p:cNvPicPr/>
          <p:nvPr/>
        </p:nvPicPr>
        <p:blipFill>
          <a:blip r:embed="rId1"/>
          <a:stretch/>
        </p:blipFill>
        <p:spPr>
          <a:xfrm>
            <a:off x="0" y="0"/>
            <a:ext cx="9143280" cy="864360"/>
          </a:xfrm>
          <a:prstGeom prst="rect">
            <a:avLst/>
          </a:prstGeom>
          <a:ln w="9525">
            <a:noFill/>
          </a:ln>
        </p:spPr>
      </p:pic>
      <p:sp>
        <p:nvSpPr>
          <p:cNvPr id="85" name="TextBox 9"/>
          <p:cNvSpPr/>
          <p:nvPr/>
        </p:nvSpPr>
        <p:spPr>
          <a:xfrm>
            <a:off x="8646840" y="0"/>
            <a:ext cx="409320" cy="63828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chemeClr val="lt1"/>
                </a:solidFill>
                <a:latin typeface="Times New Roman"/>
              </a:rPr>
              <a:t>7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1299600" y="922320"/>
            <a:ext cx="7104960" cy="58752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ctr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3600" spc="-1" strike="noStrike">
                <a:solidFill>
                  <a:schemeClr val="dk1"/>
                </a:solidFill>
                <a:latin typeface="Calibri"/>
              </a:rPr>
              <a:t>Заключение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/>
          </p:nvPr>
        </p:nvSpPr>
        <p:spPr>
          <a:xfrm>
            <a:off x="857160" y="1428840"/>
            <a:ext cx="7858440" cy="514296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t">
            <a:noAutofit/>
          </a:bodyPr>
          <a:p>
            <a:pPr indent="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2000" spc="-1" strike="noStrike">
                <a:solidFill>
                  <a:schemeClr val="dk1"/>
                </a:solidFill>
                <a:latin typeface="Calibri"/>
              </a:rPr>
              <a:t>Основные результаты: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0"/>
              </a:tabLst>
            </a:pP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Частотная погрешность в во всех испытаниях не превышает 0,57 %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0"/>
              </a:tabLst>
            </a:pP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Погрешность измерения амплитуды соответствует заданным </a:t>
            </a: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требованиям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0"/>
              </a:tabLst>
            </a:pP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Подтверждена работоспособность выбранного подхода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0"/>
              </a:tabLst>
            </a:pP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Обеспечена возможность изменения алгоритмов без изменения </a:t>
            </a: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аппаратной части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indent="0">
              <a:lnSpc>
                <a:spcPct val="100000"/>
              </a:lnSpc>
              <a:buNone/>
              <a:tabLst>
                <a:tab algn="l" pos="0"/>
              </a:tabLst>
            </a:pP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indent="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2000" spc="-1" strike="noStrike">
                <a:solidFill>
                  <a:schemeClr val="dk1"/>
                </a:solidFill>
                <a:latin typeface="Calibri"/>
              </a:rPr>
              <a:t>Итог: </a:t>
            </a: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ц</a:t>
            </a: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ель работы достигнута. Разработанное устройство </a:t>
            </a: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обеспечивает измерение параметров периодических сигналов с </a:t>
            </a: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требуемой точностью в условиях воздействия помех.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indent="0">
              <a:lnSpc>
                <a:spcPct val="100000"/>
              </a:lnSpc>
              <a:buNone/>
              <a:tabLst>
                <a:tab algn="l" pos="0"/>
              </a:tabLst>
            </a:pP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indent="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Устройство внедрено в контрольно-проверочную аппаратуру, </a:t>
            </a: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разрабатываемую в рамках проекта «кристалл» (заказчик - Курск </a:t>
            </a: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Авиаавтоматика). Получена государственная регистрация </a:t>
            </a: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программного обеспечения.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0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1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454</TotalTime>
  <Application>LibreOffice/24.2.7.2$Linux_X86_64 LibreOffice_project/420$Build-2</Application>
  <AppVersion>15.0000</AppVersion>
  <Words>1140</Words>
  <Paragraphs>209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2016-03-22T14:37:38Z</dcterms:created>
  <dc:creator>Design</dc:creator>
  <dc:description/>
  <dc:language>ru-RU</dc:language>
  <cp:lastModifiedBy/>
  <dcterms:modified xsi:type="dcterms:W3CDTF">2026-06-24T10:54:15Z</dcterms:modified>
  <cp:revision>77</cp:revision>
  <dc:subject/>
  <dc:title>Слайд 1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Экран (4:3)</vt:lpwstr>
  </property>
  <property fmtid="{D5CDD505-2E9C-101B-9397-08002B2CF9AE}" pid="3" name="Slides">
    <vt:i4>29</vt:i4>
  </property>
</Properties>
</file>