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7" r:id="rId4"/>
    <p:sldId id="266" r:id="rId5"/>
    <p:sldId id="265" r:id="rId6"/>
    <p:sldId id="275" r:id="rId7"/>
    <p:sldId id="273" r:id="rId8"/>
    <p:sldId id="274" r:id="rId9"/>
    <p:sldId id="272" r:id="rId10"/>
    <p:sldId id="271" r:id="rId11"/>
    <p:sldId id="270" r:id="rId12"/>
    <p:sldId id="269" r:id="rId13"/>
    <p:sldId id="281" r:id="rId14"/>
    <p:sldId id="268" r:id="rId15"/>
    <p:sldId id="280" r:id="rId16"/>
    <p:sldId id="279" r:id="rId17"/>
    <p:sldId id="278" r:id="rId18"/>
    <p:sldId id="277" r:id="rId19"/>
    <p:sldId id="276" r:id="rId20"/>
    <p:sldId id="285" r:id="rId21"/>
    <p:sldId id="263" r:id="rId22"/>
    <p:sldId id="284" r:id="rId23"/>
    <p:sldId id="287" r:id="rId24"/>
    <p:sldId id="282" r:id="rId25"/>
    <p:sldId id="262" r:id="rId26"/>
    <p:sldId id="288" r:id="rId27"/>
    <p:sldId id="286" r:id="rId28"/>
    <p:sldId id="289" r:id="rId29"/>
    <p:sldId id="25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0;&#1059;&#1057;&#1050;&#1048;%20&#1044;&#1048;&#1057;&#1045;&#1056;&#1040;_2019\1.%20&#1056;&#1072;&#1089;&#1095;&#1077;&#1090;%20&#1088;&#1072;&#1085;&#1075;&#1086;&#1074;&#1072;&#1103;%20&#1082;&#1086;&#1088;&#1088;&#1077;&#1083;&#1103;&#1094;&#1080;&#110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tx>
        <c:rich>
          <a:bodyPr/>
          <a:lstStyle/>
          <a:p>
            <a:pPr>
              <a:defRPr/>
            </a:pPr>
            <a:r>
              <a:rPr lang="ru-RU"/>
              <a:t>Диаграмма рангов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ln>
              <a:solidFill>
                <a:schemeClr val="tx1"/>
              </a:solidFill>
            </a:ln>
          </c:spPr>
          <c:dLbls>
            <c:numFmt formatCode="#,##0.0" sourceLinked="0"/>
            <c:showVal val="1"/>
          </c:dLbls>
          <c:cat>
            <c:strRef>
              <c:f>расчет!$C$16:$C$29</c:f>
              <c:strCache>
                <c:ptCount val="14"/>
                <c:pt idx="0">
                  <c:v>x6</c:v>
                </c:pt>
                <c:pt idx="1">
                  <c:v>x7</c:v>
                </c:pt>
                <c:pt idx="2">
                  <c:v>x5</c:v>
                </c:pt>
                <c:pt idx="3">
                  <c:v>x14</c:v>
                </c:pt>
                <c:pt idx="4">
                  <c:v>x12</c:v>
                </c:pt>
                <c:pt idx="5">
                  <c:v>x11</c:v>
                </c:pt>
                <c:pt idx="6">
                  <c:v>x2</c:v>
                </c:pt>
                <c:pt idx="7">
                  <c:v>x10</c:v>
                </c:pt>
                <c:pt idx="8">
                  <c:v>x9</c:v>
                </c:pt>
                <c:pt idx="9">
                  <c:v>x1</c:v>
                </c:pt>
                <c:pt idx="10">
                  <c:v>x13</c:v>
                </c:pt>
                <c:pt idx="11">
                  <c:v>x8</c:v>
                </c:pt>
                <c:pt idx="12">
                  <c:v>x4</c:v>
                </c:pt>
                <c:pt idx="13">
                  <c:v>x3</c:v>
                </c:pt>
              </c:strCache>
            </c:strRef>
          </c:cat>
          <c:val>
            <c:numRef>
              <c:f>расчет!$B$16:$B$29</c:f>
              <c:numCache>
                <c:formatCode>0.00</c:formatCode>
                <c:ptCount val="14"/>
                <c:pt idx="0">
                  <c:v>96</c:v>
                </c:pt>
                <c:pt idx="1">
                  <c:v>93</c:v>
                </c:pt>
                <c:pt idx="2">
                  <c:v>90</c:v>
                </c:pt>
                <c:pt idx="3">
                  <c:v>78</c:v>
                </c:pt>
                <c:pt idx="4">
                  <c:v>74</c:v>
                </c:pt>
                <c:pt idx="5">
                  <c:v>71</c:v>
                </c:pt>
                <c:pt idx="6">
                  <c:v>68</c:v>
                </c:pt>
                <c:pt idx="7">
                  <c:v>63</c:v>
                </c:pt>
                <c:pt idx="8">
                  <c:v>60</c:v>
                </c:pt>
                <c:pt idx="9">
                  <c:v>49</c:v>
                </c:pt>
                <c:pt idx="10">
                  <c:v>37</c:v>
                </c:pt>
                <c:pt idx="11">
                  <c:v>22</c:v>
                </c:pt>
                <c:pt idx="12">
                  <c:v>15</c:v>
                </c:pt>
                <c:pt idx="13">
                  <c:v>14</c:v>
                </c:pt>
              </c:numCache>
            </c:numRef>
          </c:val>
        </c:ser>
        <c:gapWidth val="0"/>
        <c:axId val="190801408"/>
        <c:axId val="190803328"/>
      </c:barChart>
      <c:catAx>
        <c:axId val="190801408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crossAx val="190803328"/>
        <c:crosses val="autoZero"/>
        <c:auto val="1"/>
        <c:lblAlgn val="ctr"/>
        <c:lblOffset val="100"/>
      </c:catAx>
      <c:valAx>
        <c:axId val="190803328"/>
        <c:scaling>
          <c:orientation val="minMax"/>
          <c:max val="100"/>
          <c:min val="0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0"/>
        <c:majorTickMark val="none"/>
        <c:tickLblPos val="nextTo"/>
        <c:crossAx val="190801408"/>
        <c:crosses val="autoZero"/>
        <c:crossBetween val="between"/>
        <c:majorUnit val="10"/>
        <c:minorUnit val="0.2"/>
      </c:valAx>
    </c:plotArea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1DC32-EEB4-444A-8E22-9DC6898B5D3D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B4E45-8A6B-4B95-BFC5-A9B9F0BDF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9A9B-DF22-4066-AD32-79890BEC65BD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0E840-3A98-4EF0-98B9-63F8EB813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952E7-9516-4A3A-953F-1DD6F625219A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9691B-1F79-4D45-BF2A-D3CB5EAD1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3383-C746-4607-842E-CF89129FDE49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F15C-03F7-494D-941F-77951EB07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3934C-1BBB-48BF-B044-A2538631DE82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6EECF-EF2D-4F73-A732-792A175EE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120F2-182C-437F-AF38-844FC778833D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B13B3-EC72-41C1-B15A-F15D8B630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53AAC-D2C7-406B-8250-289838AF65FA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826AF-AD58-444B-BF21-30626F80B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01385-C2EA-4AAF-A4A8-A8C08C1AFDC1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0EC4B-2DDB-4811-BE8E-E8537F5E0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91089-484D-4405-9BCE-945B1BF1F487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EE26-33A1-40C6-9F1C-51F8C55C8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93E16-6106-4653-8216-27BFBEA47C07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3B90-AD6D-40A9-9064-AAEA40935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D0C2E-E6D8-43BD-B051-2FA79848CD68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73815-6BF9-4C87-B161-B9B986E95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EBDDA2-5017-43AF-AD35-31CDB142EA2B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7B7D6E-C490-447A-B360-519212A5D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___Microsoft_Office_Word2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_________Microsoft_Office_Word3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_________Microsoft_Office_Word4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 txBox="1">
            <a:spLocks/>
          </p:cNvSpPr>
          <p:nvPr/>
        </p:nvSpPr>
        <p:spPr bwMode="auto">
          <a:xfrm>
            <a:off x="0" y="2565400"/>
            <a:ext cx="91440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ИССЛЕДОВАНИЕ ПРОЦЕССА ПАЙКИ СИЛОВЫХ МОДУЛЕЙ В ВАКУУМНОЙ ПЕЧИ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Текст 1"/>
          <p:cNvSpPr txBox="1">
            <a:spLocks/>
          </p:cNvSpPr>
          <p:nvPr/>
        </p:nvSpPr>
        <p:spPr bwMode="auto">
          <a:xfrm>
            <a:off x="-107950" y="4214813"/>
            <a:ext cx="914400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16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Выполнил: студент группы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72 КЭ-м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6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Корогодин Артем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Владимирович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6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</a:t>
            </a:r>
          </a:p>
          <a:p>
            <a:pPr algn="r">
              <a:lnSpc>
                <a:spcPct val="16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Воронина Оксана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501090" y="0"/>
            <a:ext cx="7891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8662" y="928670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27584" y="1785926"/>
            <a:ext cx="7345980" cy="4595402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800" b="1" dirty="0"/>
              <a:t>3</a:t>
            </a:r>
            <a:r>
              <a:rPr lang="ru-RU" sz="1800" b="1" dirty="0" smtClean="0"/>
              <a:t>. Основание. </a:t>
            </a:r>
            <a:r>
              <a:rPr lang="ru-RU" sz="1800" dirty="0"/>
              <a:t>Основание служит механической опорой для DBC плат. Поглощает тепло во время переходных процессов и передает тепло от DBC платы к радиатору. Материал основания должен быть совместим с материалом DBC </a:t>
            </a:r>
            <a:r>
              <a:rPr lang="ru-RU" sz="1800" dirty="0" smtClean="0"/>
              <a:t>платы по температурному коэффициенту линейного расширения (ТКЛР).</a:t>
            </a:r>
            <a:endParaRPr lang="ru-RU" dirty="0"/>
          </a:p>
          <a:p>
            <a:pPr marL="114300" indent="0" algn="just">
              <a:buNone/>
            </a:pPr>
            <a:endParaRPr lang="ru-RU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214686"/>
            <a:ext cx="4238568" cy="24995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643042" y="6000768"/>
            <a:ext cx="6008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Внешний вид основания силового модуля «62 мм»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7016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27584" y="1428736"/>
            <a:ext cx="7345980" cy="4160504"/>
          </a:xfrm>
        </p:spPr>
        <p:txBody>
          <a:bodyPr/>
          <a:lstStyle/>
          <a:p>
            <a:pPr marL="114300" indent="360000" algn="just">
              <a:spcBef>
                <a:spcPts val="0"/>
              </a:spcBef>
              <a:buNone/>
            </a:pPr>
            <a:r>
              <a:rPr lang="ru-RU" sz="1800" b="1" dirty="0"/>
              <a:t>4</a:t>
            </a:r>
            <a:r>
              <a:rPr lang="ru-RU" sz="1800" b="1" dirty="0" smtClean="0"/>
              <a:t>. Припои. </a:t>
            </a:r>
            <a:r>
              <a:rPr lang="ru-RU" sz="1800" dirty="0"/>
              <a:t>Для вакуумной пайки чаще всего используются бесфлюсовые безотмывочные припои</a:t>
            </a:r>
            <a:r>
              <a:rPr lang="ru-RU" sz="1800" dirty="0" smtClean="0"/>
              <a:t>. Припои бывают двух типов: высокочистые преформы и паяльные пасты.</a:t>
            </a:r>
          </a:p>
          <a:p>
            <a:pPr marL="114300" indent="360000" algn="just">
              <a:spcBef>
                <a:spcPts val="0"/>
              </a:spcBef>
              <a:buNone/>
            </a:pPr>
            <a:r>
              <a:rPr lang="ru-RU" sz="1800" dirty="0" smtClean="0"/>
              <a:t>Паяльные пасты при </a:t>
            </a:r>
            <a:r>
              <a:rPr lang="ru-RU" sz="1800" dirty="0"/>
              <a:t>вакуумной пайке, чаще всего используются в случаях удобства монтажа </a:t>
            </a:r>
            <a:r>
              <a:rPr lang="en-US" sz="1800" dirty="0"/>
              <a:t>SMD </a:t>
            </a:r>
            <a:r>
              <a:rPr lang="ru-RU" sz="1800" dirty="0"/>
              <a:t>компонентов и кристаллов, размеры которых слишком малы, чтобы удержаться на преформах при вакуумировании/наполнении рабочей камеры печи.</a:t>
            </a:r>
          </a:p>
          <a:p>
            <a:pPr marL="114300" indent="0" algn="just">
              <a:buNone/>
            </a:pPr>
            <a:endParaRPr lang="ru-RU" dirty="0"/>
          </a:p>
        </p:txBody>
      </p:sp>
      <p:pic>
        <p:nvPicPr>
          <p:cNvPr id="7" name="Рисунок 6" descr="ÐÐ°ÑÑÐ¸Ð½ÐºÐ¸ Ð¿Ð¾ Ð·Ð°Ð¿ÑÐ¾ÑÑ ÐÑÐµÑÐ¾ÑÐ¼Ñ Ð´Ð»Ñ Ð¿Ð°Ð¹ÐºÐ¸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3500438"/>
            <a:ext cx="3384376" cy="2412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ÐÐÐÐ¢ÐÐ«ÐÐÐÐ¯ ÐÐÐ¯ÐÐ¬ÐÐÐ¯ ÐÐÐ¡Ð¢Ð M8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571876"/>
            <a:ext cx="2592288" cy="254404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6072206"/>
            <a:ext cx="3625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Высокочистые преформы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6072206"/>
            <a:ext cx="2417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Паяльные пасты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7016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76767273"/>
              </p:ext>
            </p:extLst>
          </p:nvPr>
        </p:nvGraphicFramePr>
        <p:xfrm>
          <a:off x="857224" y="2000240"/>
          <a:ext cx="7804150" cy="4527550"/>
        </p:xfrm>
        <a:graphic>
          <a:graphicData uri="http://schemas.openxmlformats.org/presentationml/2006/ole">
            <p:oleObj spid="_x0000_s30722" name="Документ" r:id="rId4" imgW="6078322" imgH="3525483" progId="Word.Document.12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71538" y="1500174"/>
            <a:ext cx="7527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Сплавы, используемые в паяльных материалах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701649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5786" y="928670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Оборудование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27584" y="1643050"/>
            <a:ext cx="7816382" cy="4882294"/>
          </a:xfrm>
        </p:spPr>
        <p:txBody>
          <a:bodyPr/>
          <a:lstStyle/>
          <a:p>
            <a:pPr marL="114300" indent="360000" algn="just">
              <a:buNone/>
            </a:pPr>
            <a:r>
              <a:rPr lang="ru-RU" sz="1800" dirty="0"/>
              <a:t>Одним из удачных технических решений является семейство вакуумных печей серии VADU, разработанных немецкой фирмой </a:t>
            </a:r>
            <a:r>
              <a:rPr lang="ru-RU" sz="1800" dirty="0" smtClean="0"/>
              <a:t>PINK. Линейка </a:t>
            </a:r>
            <a:r>
              <a:rPr lang="ru-RU" sz="1800" dirty="0"/>
              <a:t>оборудования компании представляет ассортимент оборудования в зависимости от производительности линии сборки: как однокамерные вакуумные печи для исследований, разработок и мелкой серии </a:t>
            </a:r>
            <a:r>
              <a:rPr lang="ru-RU" sz="1800" dirty="0" smtClean="0"/>
              <a:t>–</a:t>
            </a:r>
            <a:r>
              <a:rPr lang="en-US" sz="1800" dirty="0" smtClean="0"/>
              <a:t> VADU</a:t>
            </a:r>
            <a:r>
              <a:rPr lang="ru-RU" sz="1800" dirty="0" smtClean="0"/>
              <a:t>100, </a:t>
            </a:r>
            <a:r>
              <a:rPr lang="ru-RU" sz="1800" dirty="0"/>
              <a:t>так и для массового производства встраиваемые в конвейерную линию – трехкамерные печи </a:t>
            </a:r>
            <a:r>
              <a:rPr lang="en-US" sz="1800" dirty="0"/>
              <a:t>VADU</a:t>
            </a:r>
            <a:r>
              <a:rPr lang="ru-RU" sz="1800" dirty="0" smtClean="0"/>
              <a:t>300. Средним вариантом данной линейки является двухкамерная вакуумная печь </a:t>
            </a:r>
            <a:r>
              <a:rPr lang="en-US" sz="1800" dirty="0" smtClean="0"/>
              <a:t>VADU200XL.</a:t>
            </a:r>
            <a:endParaRPr lang="ru-RU" sz="1800" dirty="0"/>
          </a:p>
          <a:p>
            <a:pPr marL="114300" indent="0" algn="just">
              <a:buNone/>
            </a:pP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8387213"/>
              </p:ext>
            </p:extLst>
          </p:nvPr>
        </p:nvGraphicFramePr>
        <p:xfrm>
          <a:off x="659015" y="4071942"/>
          <a:ext cx="2363882" cy="2424108"/>
        </p:xfrm>
        <a:graphic>
          <a:graphicData uri="http://schemas.openxmlformats.org/presentationml/2006/ole">
            <p:oleObj spid="_x0000_s31746" name="Точечный рисунок" r:id="rId4" imgW="6095238" imgH="6238095" progId="PBrush">
              <p:embed/>
            </p:oleObj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93797596"/>
              </p:ext>
            </p:extLst>
          </p:nvPr>
        </p:nvGraphicFramePr>
        <p:xfrm>
          <a:off x="3134328" y="4286256"/>
          <a:ext cx="2609271" cy="2023858"/>
        </p:xfrm>
        <a:graphic>
          <a:graphicData uri="http://schemas.openxmlformats.org/presentationml/2006/ole">
            <p:oleObj spid="_x0000_s31747" name="Точечный рисунок" r:id="rId5" imgW="6590476" imgH="5114286" progId="PBrush">
              <p:embed/>
            </p:oleObj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93087546"/>
              </p:ext>
            </p:extLst>
          </p:nvPr>
        </p:nvGraphicFramePr>
        <p:xfrm>
          <a:off x="5906195" y="4214818"/>
          <a:ext cx="2554238" cy="2207072"/>
        </p:xfrm>
        <a:graphic>
          <a:graphicData uri="http://schemas.openxmlformats.org/presentationml/2006/ole">
            <p:oleObj spid="_x0000_s31748" name="Точечный рисунок" r:id="rId6" imgW="7085714" imgH="5982535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86776" y="0"/>
            <a:ext cx="773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7774014" cy="864096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Описание процесса работы вакуумной печи </a:t>
            </a:r>
            <a:r>
              <a:rPr lang="en-US" sz="3200" b="1" dirty="0" smtClean="0">
                <a:solidFill>
                  <a:srgbClr val="002060"/>
                </a:solidFill>
              </a:rPr>
              <a:t>VADU200XL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C:\Users\User\Desktop\пайка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49" y="1785926"/>
            <a:ext cx="4144975" cy="48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86776" y="0"/>
            <a:ext cx="773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06062" cy="63408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Оборудование для контроля качества паяного соединения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67544" y="1500174"/>
            <a:ext cx="7776864" cy="5097178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600" dirty="0" smtClean="0"/>
              <a:t>В </a:t>
            </a:r>
            <a:r>
              <a:rPr lang="ru-RU" sz="1600" dirty="0"/>
              <a:t>рамках данного исследования для контроля паяного соединения полуфабрикатов использовалась установка ультразвуковой дефектоскопии и </a:t>
            </a:r>
            <a:r>
              <a:rPr lang="ru-RU" sz="1600" dirty="0" smtClean="0"/>
              <a:t>томографии </a:t>
            </a:r>
            <a:r>
              <a:rPr lang="en-US" sz="1600" dirty="0"/>
              <a:t>Sonix Echo</a:t>
            </a:r>
            <a:r>
              <a:rPr lang="ru-RU" sz="1600" dirty="0" smtClean="0"/>
              <a:t>.</a:t>
            </a:r>
          </a:p>
          <a:p>
            <a:pPr marL="114300" indent="0" algn="just">
              <a:buNone/>
            </a:pP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C:\Users\User\Desktop\КУСКИ ДИСЕРА_2019\Картинки\Sonix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071678"/>
            <a:ext cx="6106823" cy="4236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7776864" cy="5760640"/>
          </a:xfrm>
        </p:spPr>
        <p:txBody>
          <a:bodyPr>
            <a:normAutofit/>
          </a:bodyPr>
          <a:lstStyle/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/>
              <a:t>Микроскоп способен обнаруживать воздушные прослойки толщиной от 0,05 мкм и определять </a:t>
            </a:r>
            <a:r>
              <a:rPr lang="ru-RU" sz="1600" dirty="0" smtClean="0"/>
              <a:t>дефекты </a:t>
            </a:r>
            <a:r>
              <a:rPr lang="ru-RU" sz="1600" dirty="0"/>
              <a:t>линейными габаритами от 10 мкм. Стоит отметить возможность распознавания микротрещин в керамике, которые могут является результатом производственного брака у производителей </a:t>
            </a:r>
            <a:r>
              <a:rPr lang="en-US" sz="1600" dirty="0"/>
              <a:t>DBC</a:t>
            </a:r>
            <a:r>
              <a:rPr lang="ru-RU" sz="1600" dirty="0"/>
              <a:t> подложек, не распознанными в ходе выходного контроля.</a:t>
            </a:r>
          </a:p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/>
              <a:t>Примеры применения неразрушающего контроля данного типа представлены на </a:t>
            </a:r>
            <a:r>
              <a:rPr lang="ru-RU" sz="1600" dirty="0" smtClean="0"/>
              <a:t>рисунках ниже (фото сделаны в ходе реального технологического процесса)</a:t>
            </a:r>
          </a:p>
          <a:p>
            <a:pPr marL="114300" indent="360000" algn="just">
              <a:spcBef>
                <a:spcPts val="0"/>
              </a:spcBef>
              <a:buNone/>
            </a:pPr>
            <a:endParaRPr lang="ru-RU" sz="16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87081627"/>
              </p:ext>
            </p:extLst>
          </p:nvPr>
        </p:nvGraphicFramePr>
        <p:xfrm>
          <a:off x="1331640" y="2636912"/>
          <a:ext cx="6358200" cy="4221088"/>
        </p:xfrm>
        <a:graphic>
          <a:graphicData uri="http://schemas.openxmlformats.org/presentationml/2006/ole">
            <p:oleObj spid="_x0000_s32770" name="Документ" r:id="rId4" imgW="6078322" imgH="4035187" progId="Word.Document.12">
              <p:embed/>
            </p:oleObj>
          </a:graphicData>
        </a:graphic>
      </p:graphicFrame>
      <p:sp>
        <p:nvSpPr>
          <p:cNvPr id="10" name="Овал 9"/>
          <p:cNvSpPr/>
          <p:nvPr/>
        </p:nvSpPr>
        <p:spPr>
          <a:xfrm rot="19639617">
            <a:off x="4362007" y="3279451"/>
            <a:ext cx="1152128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16216" y="2820516"/>
            <a:ext cx="720080" cy="248444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20165" y="3335249"/>
            <a:ext cx="504056" cy="586742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520165" y="4221088"/>
            <a:ext cx="504056" cy="586742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6253875" y="3163237"/>
            <a:ext cx="288032" cy="5924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2944738"/>
            <a:ext cx="273621" cy="39051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072462" y="1428736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286776" y="0"/>
            <a:ext cx="857224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Заголовок 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sz="4400" b="1" dirty="0"/>
              <a:t>Построение математической модели технологического процесса пайки силовых модулей в вакуумной печи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429652" y="0"/>
            <a:ext cx="8606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37335" t="30273" r="23133" b="18945"/>
          <a:stretch>
            <a:fillRect/>
          </a:stretch>
        </p:blipFill>
        <p:spPr bwMode="auto">
          <a:xfrm>
            <a:off x="857224" y="1071546"/>
            <a:ext cx="7000924" cy="505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429652" y="0"/>
            <a:ext cx="8606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57158" y="933872"/>
            <a:ext cx="8501122" cy="5638400"/>
          </a:xfrm>
        </p:spPr>
        <p:txBody>
          <a:bodyPr>
            <a:normAutofit fontScale="92500" lnSpcReduction="20000"/>
          </a:bodyPr>
          <a:lstStyle/>
          <a:p>
            <a:pPr marL="114300" indent="360000">
              <a:buNone/>
            </a:pPr>
            <a:r>
              <a:rPr lang="ru-RU" sz="2400" dirty="0"/>
              <a:t>Обозначим входные параметры технологического процесса </a:t>
            </a:r>
            <a:r>
              <a:rPr lang="ru-RU" sz="2400" dirty="0" smtClean="0"/>
              <a:t>:</a:t>
            </a:r>
            <a:endParaRPr lang="ru-RU" sz="2400" dirty="0"/>
          </a:p>
          <a:p>
            <a:r>
              <a:rPr lang="en-US" sz="2400" b="1" dirty="0"/>
              <a:t>x</a:t>
            </a:r>
            <a:r>
              <a:rPr lang="ru-RU" sz="2400" b="1" dirty="0"/>
              <a:t>1 </a:t>
            </a:r>
            <a:r>
              <a:rPr lang="ru-RU" sz="2400" dirty="0"/>
              <a:t>– температура преднагрева системы (°C);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2 </a:t>
            </a:r>
            <a:r>
              <a:rPr lang="ru-RU" sz="2400" dirty="0"/>
              <a:t>– </a:t>
            </a:r>
            <a:r>
              <a:rPr lang="ru-RU" sz="2400" dirty="0" smtClean="0"/>
              <a:t>скорость </a:t>
            </a:r>
            <a:r>
              <a:rPr lang="ru-RU" sz="2400" dirty="0"/>
              <a:t>преднагрева системы (°C/сек, определяется положением плиты нагрева в камере нагрева)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3 </a:t>
            </a:r>
            <a:r>
              <a:rPr lang="ru-RU" sz="2400" dirty="0"/>
              <a:t>– температура активации припоя (°C);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4 </a:t>
            </a:r>
            <a:r>
              <a:rPr lang="ru-RU" sz="2400" dirty="0"/>
              <a:t>– </a:t>
            </a:r>
            <a:r>
              <a:rPr lang="ru-RU" sz="2400" dirty="0" smtClean="0"/>
              <a:t>давление </a:t>
            </a:r>
            <a:r>
              <a:rPr lang="ru-RU" sz="2400" dirty="0"/>
              <a:t>наполнения </a:t>
            </a:r>
            <a:r>
              <a:rPr lang="en-US" sz="2400" dirty="0"/>
              <a:t>HCOOH </a:t>
            </a:r>
            <a:r>
              <a:rPr lang="ru-RU" sz="2400" dirty="0"/>
              <a:t>при активации (мБар);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5 </a:t>
            </a:r>
            <a:r>
              <a:rPr lang="ru-RU" sz="2400" dirty="0"/>
              <a:t>– расход </a:t>
            </a:r>
            <a:r>
              <a:rPr lang="en-US" sz="2400" dirty="0"/>
              <a:t>HCOOH </a:t>
            </a:r>
            <a:r>
              <a:rPr lang="ru-RU" sz="2400" dirty="0"/>
              <a:t>при активации (л/мин);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6 </a:t>
            </a:r>
            <a:r>
              <a:rPr lang="ru-RU" sz="2400" dirty="0"/>
              <a:t>– </a:t>
            </a:r>
            <a:r>
              <a:rPr lang="ru-RU" sz="2400" dirty="0" smtClean="0"/>
              <a:t>давление </a:t>
            </a:r>
            <a:r>
              <a:rPr lang="ru-RU" sz="2400" dirty="0"/>
              <a:t>наполнения </a:t>
            </a:r>
            <a:r>
              <a:rPr lang="en-US" sz="2400" dirty="0"/>
              <a:t>N</a:t>
            </a:r>
            <a:r>
              <a:rPr lang="ru-RU" sz="2400" dirty="0"/>
              <a:t>2 при активации (мБар);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7 </a:t>
            </a:r>
            <a:r>
              <a:rPr lang="ru-RU" sz="2400" dirty="0"/>
              <a:t>– расход </a:t>
            </a:r>
            <a:r>
              <a:rPr lang="en-US" sz="2400" dirty="0"/>
              <a:t>N</a:t>
            </a:r>
            <a:r>
              <a:rPr lang="ru-RU" sz="2400" dirty="0"/>
              <a:t>2 при активации (л/мин); 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8 </a:t>
            </a:r>
            <a:r>
              <a:rPr lang="ru-RU" sz="2400" dirty="0"/>
              <a:t>– </a:t>
            </a:r>
            <a:r>
              <a:rPr lang="ru-RU" sz="2400" dirty="0" smtClean="0"/>
              <a:t>время </a:t>
            </a:r>
            <a:r>
              <a:rPr lang="ru-RU" sz="2400" dirty="0"/>
              <a:t>выдержки изделия в спец. среде (сек);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9 </a:t>
            </a:r>
            <a:r>
              <a:rPr lang="ru-RU" sz="2400" dirty="0"/>
              <a:t>– температура изделия для оседания припоя (°C);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10 </a:t>
            </a:r>
            <a:r>
              <a:rPr lang="ru-RU" sz="2400" dirty="0"/>
              <a:t>– </a:t>
            </a:r>
            <a:r>
              <a:rPr lang="ru-RU" sz="2400" dirty="0" smtClean="0"/>
              <a:t>время </a:t>
            </a:r>
            <a:r>
              <a:rPr lang="ru-RU" sz="2400" dirty="0"/>
              <a:t>выдержки при температуре оседания припоя (сек);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11 </a:t>
            </a:r>
            <a:r>
              <a:rPr lang="ru-RU" sz="2400" dirty="0"/>
              <a:t>– </a:t>
            </a:r>
            <a:r>
              <a:rPr lang="ru-RU" sz="2400" dirty="0" smtClean="0"/>
              <a:t>скорость </a:t>
            </a:r>
            <a:r>
              <a:rPr lang="ru-RU" sz="2400" dirty="0"/>
              <a:t>нагрева изделия до </a:t>
            </a:r>
            <a:r>
              <a:rPr lang="en-US" sz="2400" dirty="0"/>
              <a:t>t </a:t>
            </a:r>
            <a:r>
              <a:rPr lang="ru-RU" sz="2400" dirty="0"/>
              <a:t>расплавления припоя (°C/сек, определяется положением плиты нагрева в камере нагрева)</a:t>
            </a:r>
          </a:p>
          <a:p>
            <a:r>
              <a:rPr lang="en-US" sz="2400" b="1" dirty="0"/>
              <a:t>x</a:t>
            </a:r>
            <a:r>
              <a:rPr lang="ru-RU" sz="2400" b="1" dirty="0" smtClean="0"/>
              <a:t>12</a:t>
            </a:r>
            <a:r>
              <a:rPr lang="ru-RU" sz="2400" b="1" dirty="0"/>
              <a:t> </a:t>
            </a:r>
            <a:r>
              <a:rPr lang="ru-RU" sz="2400" dirty="0"/>
              <a:t>–</a:t>
            </a:r>
            <a:r>
              <a:rPr lang="ru-RU" sz="2400" dirty="0" smtClean="0"/>
              <a:t> </a:t>
            </a:r>
            <a:r>
              <a:rPr lang="ru-RU" sz="2400" dirty="0" smtClean="0"/>
              <a:t>время </a:t>
            </a:r>
            <a:r>
              <a:rPr lang="ru-RU" sz="2400" dirty="0"/>
              <a:t>выдержки изделия при пиковой температуре (сек)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13 </a:t>
            </a:r>
            <a:r>
              <a:rPr lang="ru-RU" sz="2400" dirty="0"/>
              <a:t>– </a:t>
            </a:r>
            <a:r>
              <a:rPr lang="ru-RU" sz="2400" dirty="0" smtClean="0"/>
              <a:t>давление </a:t>
            </a:r>
            <a:r>
              <a:rPr lang="ru-RU" sz="2400" dirty="0"/>
              <a:t>в камере нагрева в фазе пайки (мБар);</a:t>
            </a:r>
          </a:p>
          <a:p>
            <a:r>
              <a:rPr lang="en-US" sz="2400" b="1" dirty="0"/>
              <a:t>x</a:t>
            </a:r>
            <a:r>
              <a:rPr lang="ru-RU" sz="2400" b="1" dirty="0"/>
              <a:t>14 </a:t>
            </a:r>
            <a:r>
              <a:rPr lang="ru-RU" sz="2400" dirty="0"/>
              <a:t>– </a:t>
            </a:r>
            <a:r>
              <a:rPr lang="ru-RU" sz="2400" dirty="0" smtClean="0"/>
              <a:t>время </a:t>
            </a:r>
            <a:r>
              <a:rPr lang="ru-RU" sz="2400" dirty="0"/>
              <a:t>выдержки в вакууме (сек);</a:t>
            </a:r>
          </a:p>
          <a:p>
            <a:pPr marL="11430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00100" y="1000108"/>
            <a:ext cx="7009544" cy="41357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Введение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642910" y="1643050"/>
            <a:ext cx="7745514" cy="47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Данная выпускная квалификационная работа посвящена исследованию процесса пайки силовых модулей в вакуумной печи.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Объектом исследования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является силовой модуль (полуфабрикат).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Предмет исследования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качество паяного соединения.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Целью данной работы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является повышение качества паяного соединения с помощью методов математического моделирования и планирования эксперимента.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Задачи исследования.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Для достижения цели исследования поставлены и решены следующие задачи.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анализ технологического процесса вакуумной пайки;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обзор технологических материалов и оборудования для пайки силовых модулей в вакууме;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выбор наиболее значимых факторов, влияющих на качество паяного соединения в процессе пайки силовых модулей в вакууме;</a:t>
            </a:r>
          </a:p>
          <a:p>
            <a:pPr marL="11430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построение математической модели технологического процесса пайки силовых модулей в вакуумной печи.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9320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00034" y="928670"/>
            <a:ext cx="7537648" cy="490066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Метод ранговой корреляции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Объект 3"/>
          <p:cNvSpPr>
            <a:spLocks noGrp="1"/>
          </p:cNvSpPr>
          <p:nvPr>
            <p:ph idx="1"/>
          </p:nvPr>
        </p:nvSpPr>
        <p:spPr>
          <a:xfrm>
            <a:off x="457200" y="1428736"/>
            <a:ext cx="7715200" cy="5168616"/>
          </a:xfrm>
        </p:spPr>
        <p:txBody>
          <a:bodyPr>
            <a:normAutofit lnSpcReduction="10000"/>
          </a:bodyPr>
          <a:lstStyle/>
          <a:p>
            <a:pPr marL="114300" indent="360000" algn="just">
              <a:buNone/>
            </a:pPr>
            <a:r>
              <a:rPr lang="ru-RU" sz="1600" dirty="0" smtClean="0"/>
              <a:t>Для выбора наиболее значимых технологических факторов и сокращения числа опытов была использована методика ранговой корреляции. Была построена диаграмма рангов:</a:t>
            </a:r>
          </a:p>
          <a:p>
            <a:pPr marL="114300" indent="36000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 smtClean="0"/>
          </a:p>
          <a:p>
            <a:pPr marL="114300" indent="36000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 smtClean="0"/>
          </a:p>
          <a:p>
            <a:pPr marL="114300" indent="36000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 smtClean="0"/>
          </a:p>
          <a:p>
            <a:pPr marL="114300" indent="36000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 smtClean="0"/>
          </a:p>
          <a:p>
            <a:pPr marL="114300" indent="36000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 smtClean="0"/>
          </a:p>
          <a:p>
            <a:pPr marL="114300" indent="360000">
              <a:buNone/>
            </a:pPr>
            <a:endParaRPr lang="ru-RU" sz="1600" dirty="0"/>
          </a:p>
          <a:p>
            <a:pPr marL="114300" indent="36000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 smtClean="0"/>
              <a:t>Таким образом, для </a:t>
            </a:r>
            <a:r>
              <a:rPr lang="ru-RU" sz="1600" dirty="0"/>
              <a:t>построения математической </a:t>
            </a:r>
            <a:r>
              <a:rPr lang="ru-RU" sz="1600" dirty="0" smtClean="0"/>
              <a:t>модели учтены следующие </a:t>
            </a:r>
            <a:r>
              <a:rPr lang="ru-RU" sz="1600" dirty="0"/>
              <a:t>факторы:</a:t>
            </a:r>
          </a:p>
          <a:p>
            <a:pPr indent="360000" algn="just">
              <a:spcBef>
                <a:spcPts val="0"/>
              </a:spcBef>
            </a:pPr>
            <a:r>
              <a:rPr lang="en-US" sz="1600" b="1" dirty="0"/>
              <a:t>x</a:t>
            </a:r>
            <a:r>
              <a:rPr lang="ru-RU" sz="1600" b="1" dirty="0"/>
              <a:t>3 </a:t>
            </a:r>
            <a:r>
              <a:rPr lang="ru-RU" sz="1600" dirty="0"/>
              <a:t>– температура активации припоя (°C);</a:t>
            </a:r>
          </a:p>
          <a:p>
            <a:pPr indent="360000" algn="just">
              <a:spcBef>
                <a:spcPts val="0"/>
              </a:spcBef>
            </a:pPr>
            <a:r>
              <a:rPr lang="en-US" sz="1600" b="1" dirty="0"/>
              <a:t>x</a:t>
            </a:r>
            <a:r>
              <a:rPr lang="ru-RU" sz="1600" b="1" dirty="0"/>
              <a:t>4 </a:t>
            </a:r>
            <a:r>
              <a:rPr lang="ru-RU" sz="1600" dirty="0"/>
              <a:t>– давление наполнения </a:t>
            </a:r>
            <a:r>
              <a:rPr lang="en-US" sz="1600" dirty="0"/>
              <a:t>HCOOH </a:t>
            </a:r>
            <a:r>
              <a:rPr lang="ru-RU" sz="1600" dirty="0"/>
              <a:t>при активации (мБар);</a:t>
            </a:r>
          </a:p>
          <a:p>
            <a:pPr indent="360000" algn="just">
              <a:spcBef>
                <a:spcPts val="0"/>
              </a:spcBef>
            </a:pPr>
            <a:r>
              <a:rPr lang="en-US" sz="1600" b="1" dirty="0"/>
              <a:t>x</a:t>
            </a:r>
            <a:r>
              <a:rPr lang="ru-RU" sz="1600" b="1" dirty="0"/>
              <a:t>8 </a:t>
            </a:r>
            <a:r>
              <a:rPr lang="ru-RU" sz="1600" dirty="0"/>
              <a:t>– время выдержки изделия в спец. среде (сек);</a:t>
            </a:r>
          </a:p>
          <a:p>
            <a:pPr marL="114300" indent="360000">
              <a:buNone/>
            </a:pPr>
            <a:endParaRPr lang="ru-RU" sz="16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479960982"/>
              </p:ext>
            </p:extLst>
          </p:nvPr>
        </p:nvGraphicFramePr>
        <p:xfrm>
          <a:off x="1357290" y="2285992"/>
          <a:ext cx="642942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86776" y="0"/>
            <a:ext cx="773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42910" y="1000108"/>
            <a:ext cx="7537648" cy="706090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</a:rPr>
              <a:t>Методика проведения эксперимента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Объект 3"/>
          <p:cNvSpPr>
            <a:spLocks noGrp="1"/>
          </p:cNvSpPr>
          <p:nvPr>
            <p:ph idx="1"/>
          </p:nvPr>
        </p:nvSpPr>
        <p:spPr>
          <a:xfrm>
            <a:off x="457200" y="1643050"/>
            <a:ext cx="8329642" cy="5098318"/>
          </a:xfrm>
        </p:spPr>
        <p:txBody>
          <a:bodyPr>
            <a:normAutofit/>
          </a:bodyPr>
          <a:lstStyle/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/>
              <a:t>Эксперимент проводился в двухкамерной вакуумной печи </a:t>
            </a:r>
            <a:r>
              <a:rPr lang="en-US" sz="1600" dirty="0"/>
              <a:t>PINK VADU</a:t>
            </a:r>
            <a:r>
              <a:rPr lang="ru-RU" sz="1600" dirty="0"/>
              <a:t> 200</a:t>
            </a:r>
            <a:r>
              <a:rPr lang="en-US" sz="1600" dirty="0"/>
              <a:t>XL</a:t>
            </a:r>
            <a:endParaRPr lang="ru-RU" sz="1600" dirty="0"/>
          </a:p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 smtClean="0"/>
              <a:t>Было </a:t>
            </a:r>
            <a:r>
              <a:rPr lang="ru-RU" sz="1600" dirty="0"/>
              <a:t>проведено </a:t>
            </a:r>
            <a:r>
              <a:rPr lang="en-US" sz="1600" dirty="0"/>
              <a:t>N</a:t>
            </a:r>
            <a:r>
              <a:rPr lang="ru-RU" sz="1600" dirty="0"/>
              <a:t> = 8 опытов, в каждом из которых </a:t>
            </a:r>
            <a:r>
              <a:rPr lang="en-US" sz="1600" dirty="0"/>
              <a:t>n</a:t>
            </a:r>
            <a:r>
              <a:rPr lang="ru-RU" sz="1600" dirty="0"/>
              <a:t>= 4 параллельных опыта (4 изделия на каждый из </a:t>
            </a:r>
            <a:r>
              <a:rPr lang="en-US" sz="1600" dirty="0"/>
              <a:t>N </a:t>
            </a:r>
            <a:r>
              <a:rPr lang="ru-RU" sz="1600" dirty="0"/>
              <a:t>опытов</a:t>
            </a:r>
            <a:r>
              <a:rPr lang="ru-RU" sz="1600" dirty="0" smtClean="0"/>
              <a:t>). </a:t>
            </a:r>
          </a:p>
          <a:p>
            <a:pPr marL="114300" indent="360000" algn="just">
              <a:spcBef>
                <a:spcPts val="0"/>
              </a:spcBef>
              <a:buNone/>
            </a:pPr>
            <a:r>
              <a:rPr lang="ru-RU" sz="1600" dirty="0" smtClean="0"/>
              <a:t>Материалы: </a:t>
            </a:r>
            <a:r>
              <a:rPr lang="en-US" sz="1600" dirty="0" smtClean="0"/>
              <a:t>Al</a:t>
            </a:r>
            <a:r>
              <a:rPr lang="ru-RU" sz="1600" baseline="-25000" dirty="0"/>
              <a:t>2</a:t>
            </a:r>
            <a:r>
              <a:rPr lang="en-US" sz="1600" dirty="0"/>
              <a:t>O</a:t>
            </a:r>
            <a:r>
              <a:rPr lang="ru-RU" sz="1600" baseline="-25000" dirty="0"/>
              <a:t>3</a:t>
            </a:r>
            <a:r>
              <a:rPr lang="ru-RU" sz="1600" dirty="0"/>
              <a:t> </a:t>
            </a:r>
            <a:r>
              <a:rPr lang="en-US" sz="1600" dirty="0"/>
              <a:t>DBC</a:t>
            </a:r>
            <a:r>
              <a:rPr lang="ru-RU" sz="1600" dirty="0"/>
              <a:t>-подложки, Медное основание «62мм» толщиной 3 мм, с никелированным покрытием. В качестве припоя использовались </a:t>
            </a:r>
            <a:r>
              <a:rPr lang="en-US" sz="1600" dirty="0"/>
              <a:t>SAC</a:t>
            </a:r>
            <a:r>
              <a:rPr lang="ru-RU" sz="1600" dirty="0"/>
              <a:t> (</a:t>
            </a:r>
            <a:r>
              <a:rPr lang="en-US" sz="1600" dirty="0"/>
              <a:t>Sn</a:t>
            </a:r>
            <a:r>
              <a:rPr lang="ru-RU" sz="1600" dirty="0"/>
              <a:t>/</a:t>
            </a:r>
            <a:r>
              <a:rPr lang="en-US" sz="1600" dirty="0"/>
              <a:t>Ag</a:t>
            </a:r>
            <a:r>
              <a:rPr lang="ru-RU" sz="1600" dirty="0"/>
              <a:t>/</a:t>
            </a:r>
            <a:r>
              <a:rPr lang="en-US" sz="1600" dirty="0"/>
              <a:t>Cu</a:t>
            </a:r>
            <a:r>
              <a:rPr lang="ru-RU" sz="1600" dirty="0"/>
              <a:t>) высокочистые преформы.</a:t>
            </a:r>
          </a:p>
          <a:p>
            <a:pPr marL="114300" indent="0">
              <a:buNone/>
            </a:pPr>
            <a:endParaRPr lang="ru-RU" sz="1600" dirty="0"/>
          </a:p>
          <a:p>
            <a:pPr marL="114300" indent="360000">
              <a:buNone/>
            </a:pPr>
            <a:endParaRPr lang="ru-RU" sz="1600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3286124"/>
            <a:ext cx="5525806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429652" y="0"/>
            <a:ext cx="8606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 txBox="1">
            <a:spLocks/>
          </p:cNvSpPr>
          <p:nvPr/>
        </p:nvSpPr>
        <p:spPr bwMode="auto">
          <a:xfrm>
            <a:off x="500034" y="1000108"/>
            <a:ext cx="39621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Наихудшая пайка в ходе эксперимента (общий % непроплавов 3,0861)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Текст 6"/>
          <p:cNvSpPr txBox="1">
            <a:spLocks/>
          </p:cNvSpPr>
          <p:nvPr/>
        </p:nvSpPr>
        <p:spPr>
          <a:xfrm>
            <a:off x="4857752" y="1000108"/>
            <a:ext cx="3657600" cy="10081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Наилучшая пайка в ходе эксперимента (общий % непроплавов 0,1231)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Объект 8" descr="C:\Users\User\Desktop\ДИССЕРТАЦИЯ-2019\Scany\Poor\_MIAA-HB12FA-300N_page_002.jpg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8131" y="3109399"/>
            <a:ext cx="3926559" cy="2565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ДИССЕРТАЦИЯ-2019\Scany\Good\MIAA-HB12FA-300N_page_002.jpg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43469" y="3114655"/>
            <a:ext cx="3895844" cy="2524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86776" y="0"/>
            <a:ext cx="773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42938" y="1143000"/>
            <a:ext cx="8143875" cy="5429250"/>
          </a:xfrm>
          <a:blipFill rotWithShape="1">
            <a:blip r:embed="rId3"/>
            <a:stretch>
              <a:fillRect t="-510" r="-64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501090" y="0"/>
            <a:ext cx="7891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714348" y="857232"/>
            <a:ext cx="7537648" cy="706090"/>
          </a:xfrm>
        </p:spPr>
        <p:txBody>
          <a:bodyPr/>
          <a:lstStyle/>
          <a:p>
            <a:r>
              <a:rPr lang="ru-RU" sz="3200" dirty="0">
                <a:solidFill>
                  <a:srgbClr val="002060"/>
                </a:solidFill>
              </a:rPr>
              <a:t>Построение математической модели</a:t>
            </a:r>
          </a:p>
        </p:txBody>
      </p:sp>
      <p:sp>
        <p:nvSpPr>
          <p:cNvPr id="6" name="Объект 3"/>
          <p:cNvSpPr>
            <a:spLocks noGrp="1"/>
          </p:cNvSpPr>
          <p:nvPr>
            <p:ph idx="1"/>
          </p:nvPr>
        </p:nvSpPr>
        <p:spPr>
          <a:xfrm>
            <a:off x="457200" y="1571612"/>
            <a:ext cx="8186766" cy="5169756"/>
          </a:xfrm>
        </p:spPr>
        <p:txBody>
          <a:bodyPr>
            <a:normAutofit/>
          </a:bodyPr>
          <a:lstStyle/>
          <a:p>
            <a:pPr marL="114300" indent="360000" algn="just" hangingPunct="0">
              <a:buNone/>
            </a:pPr>
            <a:r>
              <a:rPr lang="ru-RU" sz="1800" dirty="0"/>
              <a:t>Для каждой комбинации факторов было проведено 4 параллельных опыта (по два изделия на каждую половину плиты-носителя</a:t>
            </a:r>
            <a:r>
              <a:rPr lang="ru-RU" sz="1800" dirty="0" smtClean="0"/>
              <a:t>). Значения </a:t>
            </a:r>
            <a:r>
              <a:rPr lang="ru-RU" sz="1800" dirty="0"/>
              <a:t>центра плана, а также уровней варьирования приведены в </a:t>
            </a:r>
            <a:r>
              <a:rPr lang="ru-RU" sz="1800" dirty="0" smtClean="0"/>
              <a:t>таблице ниже:</a:t>
            </a:r>
          </a:p>
          <a:p>
            <a:pPr marL="114300" indent="360000" algn="just">
              <a:buNone/>
            </a:pPr>
            <a:endParaRPr lang="ru-RU" sz="1800" dirty="0" smtClean="0"/>
          </a:p>
          <a:p>
            <a:pPr marL="114300" indent="360000" algn="ctr">
              <a:buNone/>
            </a:pPr>
            <a:r>
              <a:rPr lang="ru-RU" sz="1800" b="1" dirty="0" smtClean="0"/>
              <a:t>Значения </a:t>
            </a:r>
            <a:r>
              <a:rPr lang="ru-RU" sz="1800" b="1" dirty="0"/>
              <a:t>уровней варьирования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6224328"/>
              </p:ext>
            </p:extLst>
          </p:nvPr>
        </p:nvGraphicFramePr>
        <p:xfrm>
          <a:off x="928662" y="3143248"/>
          <a:ext cx="7304032" cy="3168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4666"/>
                <a:gridCol w="1830014"/>
                <a:gridCol w="1744543"/>
                <a:gridCol w="1614809"/>
              </a:tblGrid>
              <a:tr h="47573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Уровни варьирования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Параметры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X</a:t>
                      </a:r>
                      <a:r>
                        <a:rPr lang="ru-RU" sz="1400" baseline="-25000">
                          <a:effectLst/>
                        </a:rPr>
                        <a:t>1</a:t>
                      </a:r>
                      <a:r>
                        <a:rPr lang="ru-RU" sz="1400">
                          <a:effectLst/>
                        </a:rPr>
                        <a:t>, °C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X</a:t>
                      </a:r>
                      <a:r>
                        <a:rPr lang="ru-RU" sz="1400" baseline="-25000" dirty="0">
                          <a:effectLst/>
                        </a:rPr>
                        <a:t>2</a:t>
                      </a:r>
                      <a:r>
                        <a:rPr lang="ru-RU" sz="1400" dirty="0">
                          <a:effectLst/>
                        </a:rPr>
                        <a:t>, мБар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X</a:t>
                      </a:r>
                      <a:r>
                        <a:rPr lang="ru-RU" sz="1400" baseline="-25000">
                          <a:effectLst/>
                        </a:rPr>
                        <a:t>3</a:t>
                      </a:r>
                      <a:r>
                        <a:rPr lang="ru-RU" sz="1400">
                          <a:effectLst/>
                        </a:rPr>
                        <a:t>, сек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Основной (</a:t>
                      </a:r>
                      <a:r>
                        <a:rPr lang="en-US" sz="1400">
                          <a:effectLst/>
                        </a:rPr>
                        <a:t>x</a:t>
                      </a:r>
                      <a:r>
                        <a:rPr lang="en-US" sz="1400" baseline="-25000">
                          <a:effectLst/>
                        </a:rPr>
                        <a:t>i0</a:t>
                      </a:r>
                      <a:r>
                        <a:rPr lang="ru-RU" sz="14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Верхний (+)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Нижний (-)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9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Интервал варьирования (Δ</a:t>
                      </a:r>
                      <a:r>
                        <a:rPr lang="en-US" sz="1400">
                          <a:effectLst/>
                        </a:rPr>
                        <a:t>x</a:t>
                      </a:r>
                      <a:r>
                        <a:rPr lang="en-US" sz="1400" baseline="-25000">
                          <a:effectLst/>
                        </a:rPr>
                        <a:t>i</a:t>
                      </a:r>
                      <a:r>
                        <a:rPr lang="en-US" sz="14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701649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42910" y="857232"/>
            <a:ext cx="7537648" cy="706090"/>
          </a:xfrm>
        </p:spPr>
        <p:txBody>
          <a:bodyPr/>
          <a:lstStyle/>
          <a:p>
            <a:r>
              <a:rPr lang="ru-RU" sz="3200" dirty="0">
                <a:solidFill>
                  <a:srgbClr val="002060"/>
                </a:solidFill>
              </a:rPr>
              <a:t>Построение математической модели</a:t>
            </a:r>
          </a:p>
        </p:txBody>
      </p:sp>
      <p:sp>
        <p:nvSpPr>
          <p:cNvPr id="6" name="Объект 3"/>
          <p:cNvSpPr>
            <a:spLocks noGrp="1"/>
          </p:cNvSpPr>
          <p:nvPr>
            <p:ph idx="1"/>
          </p:nvPr>
        </p:nvSpPr>
        <p:spPr>
          <a:xfrm>
            <a:off x="500034" y="1500174"/>
            <a:ext cx="8429684" cy="4929222"/>
          </a:xfrm>
        </p:spPr>
        <p:txBody>
          <a:bodyPr>
            <a:normAutofit/>
          </a:bodyPr>
          <a:lstStyle/>
          <a:p>
            <a:pPr marL="114300" indent="360000" algn="just">
              <a:buNone/>
            </a:pPr>
            <a:r>
              <a:rPr lang="ru-RU" sz="1800" dirty="0" smtClean="0"/>
              <a:t>Далее строится матрица планирования полного факторного эксперимента:</a:t>
            </a:r>
          </a:p>
          <a:p>
            <a:pPr marL="114300" indent="360000" algn="ctr">
              <a:buNone/>
            </a:pPr>
            <a:r>
              <a:rPr lang="ru-RU" sz="1800" b="1" dirty="0"/>
              <a:t>Матрица планирования ПФЭ типа 2</a:t>
            </a:r>
            <a:r>
              <a:rPr lang="ru-RU" sz="1800" b="1" baseline="30000" dirty="0"/>
              <a:t>3</a:t>
            </a:r>
            <a:endParaRPr lang="ru-RU" sz="1800" b="1" dirty="0" smtClean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60643132"/>
              </p:ext>
            </p:extLst>
          </p:nvPr>
        </p:nvGraphicFramePr>
        <p:xfrm>
          <a:off x="571472" y="2428868"/>
          <a:ext cx="7815840" cy="4237072"/>
        </p:xfrm>
        <a:graphic>
          <a:graphicData uri="http://schemas.openxmlformats.org/presentationml/2006/ole">
            <p:oleObj spid="_x0000_s35842" name="Документ" r:id="rId4" imgW="6263549" imgH="357872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15338" y="0"/>
            <a:ext cx="844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28625" y="1143000"/>
            <a:ext cx="8358188" cy="5429250"/>
          </a:xfrm>
          <a:blipFill rotWithShape="1">
            <a:blip r:embed="rId3"/>
            <a:stretch>
              <a:fillRect t="-579" r="-615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15338" y="0"/>
            <a:ext cx="844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00063" y="1071563"/>
            <a:ext cx="8286750" cy="5500687"/>
          </a:xfrm>
          <a:blipFill rotWithShape="1">
            <a:blip r:embed="rId3"/>
            <a:stretch>
              <a:fillRect t="-811" r="-461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358214" y="0"/>
            <a:ext cx="701649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80676" y="1025352"/>
            <a:ext cx="8136904" cy="70609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Скорректированный график термопрофиля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Объект 3"/>
          <p:cNvSpPr>
            <a:spLocks noGrp="1"/>
          </p:cNvSpPr>
          <p:nvPr>
            <p:ph idx="1"/>
          </p:nvPr>
        </p:nvSpPr>
        <p:spPr>
          <a:xfrm>
            <a:off x="714348" y="1601416"/>
            <a:ext cx="7931224" cy="525658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ru-RU" sz="1800" dirty="0" smtClean="0"/>
          </a:p>
          <a:p>
            <a:pPr marL="114300" indent="0" algn="ctr">
              <a:buNone/>
            </a:pPr>
            <a:endParaRPr lang="en-US" sz="1800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740" y="2105472"/>
            <a:ext cx="7200800" cy="4267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Users\Design\Desktop\Презент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143125" y="3500438"/>
            <a:ext cx="5210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99616" y="922400"/>
            <a:ext cx="7105600" cy="58821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Вакуумная пайка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57224" y="1428736"/>
            <a:ext cx="7859216" cy="5143512"/>
          </a:xfrm>
        </p:spPr>
        <p:txBody>
          <a:bodyPr/>
          <a:lstStyle/>
          <a:p>
            <a:pPr marL="114300" indent="360000" algn="just">
              <a:buNone/>
            </a:pPr>
            <a:r>
              <a:rPr lang="ru-RU" sz="2000" b="1" dirty="0"/>
              <a:t>Пайка в вакууме </a:t>
            </a:r>
            <a:r>
              <a:rPr lang="ru-RU" sz="2000" dirty="0"/>
              <a:t>– бесфлюсовая пайка с применением разреженного инертного газа при давлении менее 500 Па</a:t>
            </a:r>
            <a:r>
              <a:rPr lang="ru-RU" sz="2000" dirty="0" smtClean="0"/>
              <a:t>. 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 algn="ctr">
              <a:buNone/>
            </a:pPr>
            <a:endParaRPr lang="ru-RU" dirty="0" smtClean="0"/>
          </a:p>
          <a:p>
            <a:pPr marL="114300" indent="0" algn="ctr">
              <a:buNone/>
            </a:pPr>
            <a:r>
              <a:rPr lang="ru-RU" sz="2000" dirty="0" smtClean="0"/>
              <a:t>Типовой график  термопрофиля вакуумной пайки</a:t>
            </a:r>
            <a:endParaRPr lang="ru-RU" sz="2000" dirty="0"/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9" name="Рисунок 8" descr="https://www.tech-e.ru/assets/images/1306/24_pic1.jp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285992"/>
            <a:ext cx="7272808" cy="3779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idx="1"/>
          </p:nvPr>
        </p:nvSpPr>
        <p:spPr>
          <a:xfrm>
            <a:off x="428625" y="714375"/>
            <a:ext cx="8358188" cy="5857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/>
              <a:t>Обзор технологических материалов и оборудования для пайки силовых модулей в вакууме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714348" y="928670"/>
            <a:ext cx="7859216" cy="5472608"/>
          </a:xfrm>
        </p:spPr>
        <p:txBody>
          <a:bodyPr/>
          <a:lstStyle/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 algn="ctr">
              <a:buNone/>
            </a:pPr>
            <a:r>
              <a:rPr lang="ru-RU" sz="2000" dirty="0" smtClean="0"/>
              <a:t>1 </a:t>
            </a:r>
            <a:r>
              <a:rPr lang="ru-RU" sz="2000" dirty="0"/>
              <a:t>– силовые выводы; 2 – </a:t>
            </a:r>
            <a:r>
              <a:rPr lang="ru-RU" sz="2000" dirty="0" smtClean="0"/>
              <a:t>управляющие </a:t>
            </a:r>
            <a:r>
              <a:rPr lang="ru-RU" sz="2000" dirty="0"/>
              <a:t>выводы; 3 – пластмассовый корпус; 4 – эпоксидный компаунд; 5 – кремнийорганический гель; </a:t>
            </a:r>
            <a:endParaRPr lang="ru-RU" sz="2000" dirty="0" smtClean="0"/>
          </a:p>
          <a:p>
            <a:pPr marL="114300" indent="0" algn="ctr">
              <a:buNone/>
            </a:pPr>
            <a:r>
              <a:rPr lang="ru-RU" sz="2000" dirty="0" smtClean="0"/>
              <a:t>6 </a:t>
            </a:r>
            <a:r>
              <a:rPr lang="ru-RU" sz="2000" dirty="0"/>
              <a:t>– алюминиевая проволока; 7 – полупроводниковые чипы; </a:t>
            </a:r>
            <a:endParaRPr lang="ru-RU" sz="2000" dirty="0" smtClean="0"/>
          </a:p>
          <a:p>
            <a:pPr marL="114300" indent="0" algn="ctr">
              <a:buNone/>
            </a:pPr>
            <a:r>
              <a:rPr lang="ru-RU" sz="2000" dirty="0" smtClean="0"/>
              <a:t>8 </a:t>
            </a:r>
            <a:r>
              <a:rPr lang="ru-RU" sz="2000" dirty="0"/>
              <a:t>– DBC подложка; 9 – основание.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785926"/>
            <a:ext cx="6521946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00100" y="1142984"/>
            <a:ext cx="7105600" cy="63408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Типовая конструкция силового модуля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08946" y="1273320"/>
            <a:ext cx="785921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C:\Users\User\Desktop\пайка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428868"/>
            <a:ext cx="7344816" cy="29633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98938" y="1417336"/>
            <a:ext cx="7105600" cy="63408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Схема паяного изделия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7105600" cy="63408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643050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60000">
              <a:buAutoNum type="arabicPeriod"/>
            </a:pPr>
            <a:r>
              <a:rPr lang="ru-RU" b="1" dirty="0" smtClean="0"/>
              <a:t>Кристаллы. </a:t>
            </a:r>
            <a:r>
              <a:rPr lang="ru-RU" dirty="0" smtClean="0"/>
              <a:t>Как правило имеют золотое, серебряное, или никель-серебряное гальваническое покрытие.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26419012"/>
              </p:ext>
            </p:extLst>
          </p:nvPr>
        </p:nvGraphicFramePr>
        <p:xfrm>
          <a:off x="1071538" y="2357430"/>
          <a:ext cx="7089205" cy="3209761"/>
        </p:xfrm>
        <a:graphic>
          <a:graphicData uri="http://schemas.openxmlformats.org/presentationml/2006/ole">
            <p:oleObj spid="_x0000_s29698" name="Документ" r:id="rId4" imgW="6090910" imgH="3076570" progId="Word.Document.12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857356" y="5643578"/>
            <a:ext cx="5377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/>
            <a:r>
              <a:rPr lang="ru-RU" sz="2000" b="1" dirty="0" smtClean="0"/>
              <a:t>	Внешний вид кристаллов:</a:t>
            </a:r>
          </a:p>
          <a:p>
            <a:pPr marL="342900"/>
            <a:r>
              <a:rPr lang="ru-RU" dirty="0" smtClean="0"/>
              <a:t>а) – </a:t>
            </a:r>
            <a:r>
              <a:rPr lang="en-US" dirty="0" smtClean="0"/>
              <a:t>IGBT </a:t>
            </a:r>
            <a:r>
              <a:rPr lang="ru-RU" dirty="0" smtClean="0"/>
              <a:t>транзистора</a:t>
            </a:r>
            <a:r>
              <a:rPr lang="en-US" dirty="0" smtClean="0"/>
              <a:t>; </a:t>
            </a:r>
            <a:r>
              <a:rPr lang="ru-RU" dirty="0"/>
              <a:t>б</a:t>
            </a:r>
            <a:r>
              <a:rPr lang="ru-RU" dirty="0" smtClean="0"/>
              <a:t>) </a:t>
            </a:r>
            <a:r>
              <a:rPr lang="ru-RU" dirty="0"/>
              <a:t>– </a:t>
            </a:r>
            <a:r>
              <a:rPr lang="ru-RU" dirty="0" smtClean="0"/>
              <a:t>диодов </a:t>
            </a:r>
            <a:r>
              <a:rPr lang="ru-RU" dirty="0" err="1" smtClean="0"/>
              <a:t>Шоттки</a:t>
            </a:r>
            <a:r>
              <a:rPr lang="en-US" dirty="0" smtClean="0"/>
              <a:t>;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27584" y="1785926"/>
            <a:ext cx="7345980" cy="4739418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800" b="1" dirty="0" smtClean="0"/>
              <a:t>2. Металлокерамическая </a:t>
            </a:r>
            <a:r>
              <a:rPr lang="ru-RU" sz="1800" b="1" dirty="0"/>
              <a:t>плата или DBC плата (DBC, </a:t>
            </a:r>
            <a:r>
              <a:rPr lang="ru-RU" sz="1800" b="1" dirty="0" err="1"/>
              <a:t>Direct</a:t>
            </a:r>
            <a:r>
              <a:rPr lang="ru-RU" sz="1800" b="1" dirty="0"/>
              <a:t> </a:t>
            </a:r>
            <a:r>
              <a:rPr lang="ru-RU" sz="1800" b="1" dirty="0" err="1"/>
              <a:t>Bonded</a:t>
            </a:r>
            <a:r>
              <a:rPr lang="ru-RU" sz="1800" b="1" dirty="0"/>
              <a:t> </a:t>
            </a:r>
            <a:r>
              <a:rPr lang="ru-RU" sz="1800" b="1" dirty="0" err="1"/>
              <a:t>Copper</a:t>
            </a:r>
            <a:r>
              <a:rPr lang="ru-RU" sz="1800" b="1" dirty="0" smtClean="0"/>
              <a:t>). </a:t>
            </a:r>
            <a:r>
              <a:rPr lang="ru-RU" sz="1800" dirty="0" smtClean="0"/>
              <a:t>Состоит </a:t>
            </a:r>
            <a:r>
              <a:rPr lang="ru-RU" sz="1800" dirty="0"/>
              <a:t>из слоя диэлектрика и слоев металлизации, нанесенные на верхнюю и нижнюю сторону диэлектрика. Материалом диэлектрика чаще всего выступает оксид алюминия </a:t>
            </a:r>
            <a:r>
              <a:rPr lang="en-US" sz="1800" dirty="0"/>
              <a:t>Al</a:t>
            </a:r>
            <a:r>
              <a:rPr lang="ru-RU" sz="1800" baseline="-25000" dirty="0"/>
              <a:t>2</a:t>
            </a:r>
            <a:r>
              <a:rPr lang="en-US" sz="1800" dirty="0"/>
              <a:t>O</a:t>
            </a:r>
            <a:r>
              <a:rPr lang="ru-RU" sz="1800" baseline="-25000" dirty="0"/>
              <a:t>3</a:t>
            </a:r>
            <a:r>
              <a:rPr lang="ru-RU" sz="1800" dirty="0"/>
              <a:t>, нитрид алюминия </a:t>
            </a:r>
            <a:r>
              <a:rPr lang="en-US" sz="1800" dirty="0" err="1"/>
              <a:t>AlN</a:t>
            </a:r>
            <a:r>
              <a:rPr lang="ru-RU" sz="1800" dirty="0"/>
              <a:t>, а также нитрид кремния – </a:t>
            </a:r>
            <a:r>
              <a:rPr lang="en-US" sz="1800" dirty="0"/>
              <a:t>Si</a:t>
            </a:r>
            <a:r>
              <a:rPr lang="ru-RU" sz="1800" baseline="-25000" dirty="0"/>
              <a:t>3</a:t>
            </a:r>
            <a:r>
              <a:rPr lang="en-US" sz="1800" dirty="0"/>
              <a:t>N</a:t>
            </a:r>
            <a:r>
              <a:rPr lang="ru-RU" sz="1800" baseline="-25000" dirty="0"/>
              <a:t>4</a:t>
            </a:r>
            <a:r>
              <a:rPr lang="ru-RU" sz="1800" dirty="0"/>
              <a:t> Материалом металлизации является медь, реже серебро и золото.</a:t>
            </a:r>
          </a:p>
          <a:p>
            <a:pPr marL="114300" indent="0">
              <a:buNone/>
            </a:pPr>
            <a:endParaRPr lang="ru-RU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3714752"/>
            <a:ext cx="5418969" cy="2704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sign\Desktop\Презент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643938" y="0"/>
            <a:ext cx="415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00100" y="1000108"/>
            <a:ext cx="7105600" cy="634082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Материалы для пайки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26323387"/>
              </p:ext>
            </p:extLst>
          </p:nvPr>
        </p:nvGraphicFramePr>
        <p:xfrm>
          <a:off x="642910" y="2071678"/>
          <a:ext cx="7632848" cy="4176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0218"/>
                <a:gridCol w="1802344"/>
                <a:gridCol w="1490523"/>
                <a:gridCol w="1411570"/>
                <a:gridCol w="1468193"/>
              </a:tblGrid>
              <a:tr h="16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Материал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Коэффициент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теплопроводности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(Вт/м*К)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Напряжение пробоя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(кВ</a:t>
                      </a:r>
                      <a:r>
                        <a:rPr lang="en-US" sz="1600" dirty="0">
                          <a:effectLst/>
                        </a:rPr>
                        <a:t>/</a:t>
                      </a:r>
                      <a:r>
                        <a:rPr lang="ru-RU" sz="1600" dirty="0">
                          <a:effectLst/>
                        </a:rPr>
                        <a:t>мм)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ТКЛР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(10</a:t>
                      </a:r>
                      <a:r>
                        <a:rPr lang="ru-RU" sz="1600" baseline="30000" dirty="0">
                          <a:effectLst/>
                        </a:rPr>
                        <a:t>-6</a:t>
                      </a:r>
                      <a:r>
                        <a:rPr lang="ru-RU" sz="1600" dirty="0">
                          <a:effectLst/>
                        </a:rPr>
                        <a:t>×</a:t>
                      </a:r>
                      <a:r>
                        <a:rPr lang="ru-RU" sz="1600" baseline="30000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С</a:t>
                      </a:r>
                      <a:r>
                        <a:rPr lang="ru-RU" sz="1600" baseline="30000" dirty="0">
                          <a:effectLst/>
                        </a:rPr>
                        <a:t>-1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Плотность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(г</a:t>
                      </a:r>
                      <a:r>
                        <a:rPr lang="en-US" sz="1600" dirty="0">
                          <a:effectLst/>
                        </a:rPr>
                        <a:t>/</a:t>
                      </a:r>
                      <a:r>
                        <a:rPr lang="ru-RU" sz="1600" dirty="0">
                          <a:effectLst/>
                        </a:rPr>
                        <a:t>см</a:t>
                      </a:r>
                      <a:r>
                        <a:rPr lang="ru-RU" sz="1600" baseline="30000" dirty="0">
                          <a:effectLst/>
                        </a:rPr>
                        <a:t>3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Al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25-30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17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3,96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AlN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180-240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4,5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3,30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BeO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2,85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SiC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90-120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4,1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3,21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4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>
                          <a:effectLst/>
                        </a:rPr>
                        <a:t>N</a:t>
                      </a:r>
                      <a:r>
                        <a:rPr lang="en-US" sz="1600" baseline="-250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60-90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2,5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3,20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14348" y="1571612"/>
            <a:ext cx="69133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Физические характеристики керамических материалов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1140</Words>
  <Application>Microsoft Office PowerPoint</Application>
  <PresentationFormat>Экран (4:3)</PresentationFormat>
  <Paragraphs>209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Документ</vt:lpstr>
      <vt:lpstr>Точечный рисунок</vt:lpstr>
      <vt:lpstr>Слайд 1</vt:lpstr>
      <vt:lpstr>Введение</vt:lpstr>
      <vt:lpstr>Вакуумная пайка </vt:lpstr>
      <vt:lpstr>Слайд 4</vt:lpstr>
      <vt:lpstr>Типовая конструкция силового модуля</vt:lpstr>
      <vt:lpstr>Схема паяного изделия</vt:lpstr>
      <vt:lpstr>Материалы для пайки</vt:lpstr>
      <vt:lpstr>Материалы для пайки</vt:lpstr>
      <vt:lpstr>Материалы для пайки</vt:lpstr>
      <vt:lpstr>Материалы для пайки</vt:lpstr>
      <vt:lpstr>Материалы для пайки</vt:lpstr>
      <vt:lpstr>Материалы для пайки</vt:lpstr>
      <vt:lpstr>Оборудование для пайки</vt:lpstr>
      <vt:lpstr>Описание процесса работы вакуумной печи VADU200XL</vt:lpstr>
      <vt:lpstr>Оборудование для контроля качества паяного соединения</vt:lpstr>
      <vt:lpstr>Слайд 16</vt:lpstr>
      <vt:lpstr>Слайд 17</vt:lpstr>
      <vt:lpstr>Слайд 18</vt:lpstr>
      <vt:lpstr>Слайд 19</vt:lpstr>
      <vt:lpstr>Метод ранговой корреляции</vt:lpstr>
      <vt:lpstr>Методика проведения эксперимента</vt:lpstr>
      <vt:lpstr>Слайд 22</vt:lpstr>
      <vt:lpstr>Слайд 23</vt:lpstr>
      <vt:lpstr>Построение математической модели</vt:lpstr>
      <vt:lpstr>Построение математической модели</vt:lpstr>
      <vt:lpstr>Слайд 26</vt:lpstr>
      <vt:lpstr>Слайд 27</vt:lpstr>
      <vt:lpstr>Скорректированный график термопрофиля 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Design</dc:creator>
  <cp:lastModifiedBy>Oksana V</cp:lastModifiedBy>
  <cp:revision>70</cp:revision>
  <dcterms:created xsi:type="dcterms:W3CDTF">2016-03-22T14:37:38Z</dcterms:created>
  <dcterms:modified xsi:type="dcterms:W3CDTF">2019-06-16T20:48:07Z</dcterms:modified>
</cp:coreProperties>
</file>