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jpeg" ContentType="image/jpeg"/>
  <Override PartName="/ppt/media/image4.png" ContentType="image/png"/>
  <Override PartName="/ppt/media/image3.png" ContentType="image/png"/>
  <Override PartName="/ppt/media/image5.png" ContentType="image/png"/>
  <Override PartName="/ppt/media/image6.png" ContentType="image/png"/>
  <Override PartName="/ppt/media/image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DA964AB-D1FA-4AE6-A613-2E22F09D37F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3890E35E-1AA3-4FAC-A789-8E6EF6A6D4B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1D923687-A02E-42C3-A3C3-9E2F5245595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4E787CA-81F2-40C8-8950-36898622430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02468FD-CA66-4ABE-BAE7-609159B718E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E5959C9E-5C5A-4119-B874-CD6EFFDCEAD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D662D1B4-05FA-4D1D-86AB-7F8D491C5C7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AAEA2FA1-D08E-4D35-8D5F-3F2DB4F5B3B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343FAE21-F40E-4F46-A76A-DC7F78DDAFD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B6A799D3-2452-4737-967B-65FF428B297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EDD98A22-8EDE-49DF-A452-45C14D39C4F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BC5A08C-6C80-40DC-B63F-1840AE2EC081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9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ftr" idx="28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ldNum" idx="29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35F69F8-DE1B-476F-9C82-4D3A1EFA8764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 idx="30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ftr" idx="3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ldNum" idx="3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C979BD2-C7A4-4ABC-A3D6-0D9E19C948A2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3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ftr" idx="4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1B73387-EBD7-4DEE-BA54-CE42EC111681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6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ftr" idx="7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ldNum" idx="8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2B9F16C-A7D1-4842-9597-8B9FADB37961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dt" idx="9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ftr" idx="10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sldNum" idx="11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5106E54-C8B8-431F-83D9-AE31DBEA6FCA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dt" idx="12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3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ldNum" idx="14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7E76079-5E7B-46F1-AC65-C8E5567D0485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15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6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7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65D686F-09BE-43C7-83EF-477688A8B38D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6"/>
          <p:cNvSpPr>
            <a:spLocks noGrp="1"/>
          </p:cNvSpPr>
          <p:nvPr>
            <p:ph type="dt" idx="18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ftr" idx="19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sldNum" idx="20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06F8E59-741E-43B4-B69E-3906E23BFB26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dt" idx="2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ftr" idx="22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sldNum" idx="23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674C84F-9AAB-40BF-8842-B4B66833C2A0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dt" idx="24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ftr" idx="25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sldNum" idx="26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1FB270E-06DB-4BD6-998B-277CD77C71A3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 idx="27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280" cy="6866640"/>
          </a:xfrm>
          <a:prstGeom prst="rect">
            <a:avLst/>
          </a:prstGeom>
          <a:ln w="9525">
            <a:noFill/>
          </a:ln>
        </p:spPr>
      </p:pic>
      <p:sp>
        <p:nvSpPr>
          <p:cNvPr id="51" name="Заголовок 1"/>
          <p:cNvSpPr/>
          <p:nvPr/>
        </p:nvSpPr>
        <p:spPr>
          <a:xfrm>
            <a:off x="0" y="2340000"/>
            <a:ext cx="9143280" cy="15501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</a:pPr>
            <a:r>
              <a:rPr b="1" lang="ru-RU" sz="2800" spc="-1" strike="noStrike">
                <a:solidFill>
                  <a:schemeClr val="lt1"/>
                </a:solidFill>
                <a:latin typeface="Times New Roman"/>
              </a:rPr>
              <a:t>УСТРОЙСТВО ОПРЕДЕЛЕНИЯ ПАРАМЕТРОВ ПЕРИОДИЧЕСКИХ СИГНАЛОВ В УСЛОВИЯХ ПОМЕХ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Текст 1"/>
          <p:cNvSpPr/>
          <p:nvPr/>
        </p:nvSpPr>
        <p:spPr>
          <a:xfrm>
            <a:off x="-108000" y="4214880"/>
            <a:ext cx="9143280" cy="28504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>
              <a:lnSpc>
                <a:spcPct val="160000"/>
              </a:lnSpc>
              <a:spcBef>
                <a:spcPts val="439"/>
              </a:spcBef>
            </a:pPr>
            <a:r>
              <a:rPr b="0" lang="ru-RU" sz="2200" spc="-1" strike="noStrike">
                <a:solidFill>
                  <a:schemeClr val="lt1"/>
                </a:solidFill>
                <a:latin typeface="Times New Roman"/>
              </a:rPr>
              <a:t>Выполнил: студент группы 41КЭ-м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60000"/>
              </a:lnSpc>
              <a:spcBef>
                <a:spcPts val="439"/>
              </a:spcBef>
            </a:pPr>
            <a:r>
              <a:rPr b="0" lang="ru-RU" sz="2200" spc="-1" strike="noStrike">
                <a:solidFill>
                  <a:schemeClr val="lt1"/>
                </a:solidFill>
                <a:latin typeface="Times New Roman"/>
              </a:rPr>
              <a:t>Остапов Владислав Русланович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60000"/>
              </a:lnSpc>
              <a:spcBef>
                <a:spcPts val="439"/>
              </a:spcBef>
            </a:pPr>
            <a:r>
              <a:rPr b="0" lang="ru-RU" sz="2200" spc="-1" strike="noStrike">
                <a:solidFill>
                  <a:schemeClr val="lt1"/>
                </a:solidFill>
                <a:latin typeface="Times New Roman"/>
              </a:rPr>
              <a:t>Научный руководитель: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60000"/>
              </a:lnSpc>
              <a:spcBef>
                <a:spcPts val="439"/>
              </a:spcBef>
            </a:pPr>
            <a:r>
              <a:rPr b="0" lang="ru-RU" sz="2200" spc="-1" strike="noStrike">
                <a:solidFill>
                  <a:schemeClr val="lt1"/>
                </a:solidFill>
                <a:latin typeface="Times New Roman"/>
              </a:rPr>
              <a:t>Донцов Венедикт Михайлович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3" descr="C:\Users\Design\Desktop\Презент\2.jpg"/>
          <p:cNvPicPr/>
          <p:nvPr/>
        </p:nvPicPr>
        <p:blipFill>
          <a:blip r:embed="rId1"/>
          <a:stretch/>
        </p:blipFill>
        <p:spPr>
          <a:xfrm>
            <a:off x="0" y="0"/>
            <a:ext cx="9143280" cy="6882840"/>
          </a:xfrm>
          <a:prstGeom prst="rect">
            <a:avLst/>
          </a:prstGeom>
          <a:ln w="9525">
            <a:noFill/>
          </a:ln>
        </p:spPr>
      </p:pic>
      <p:pic>
        <p:nvPicPr>
          <p:cNvPr id="89" name="Рисунок 1" descr=""/>
          <p:cNvPicPr/>
          <p:nvPr/>
        </p:nvPicPr>
        <p:blipFill>
          <a:blip r:embed="rId2"/>
          <a:stretch/>
        </p:blipFill>
        <p:spPr>
          <a:xfrm>
            <a:off x="0" y="0"/>
            <a:ext cx="9143280" cy="6866640"/>
          </a:xfrm>
          <a:prstGeom prst="rect">
            <a:avLst/>
          </a:prstGeom>
          <a:ln w="9525">
            <a:noFill/>
          </a:ln>
        </p:spPr>
      </p:pic>
      <p:sp>
        <p:nvSpPr>
          <p:cNvPr id="90" name="TextBox 3"/>
          <p:cNvSpPr/>
          <p:nvPr/>
        </p:nvSpPr>
        <p:spPr>
          <a:xfrm>
            <a:off x="2167200" y="3500280"/>
            <a:ext cx="5161320" cy="5774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chemeClr val="lt1"/>
                </a:solidFill>
                <a:latin typeface="Times New Roman"/>
              </a:rPr>
              <a:t>СПАСИБО ЗА ВНИМАНИЕ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280" cy="864360"/>
          </a:xfrm>
          <a:prstGeom prst="rect">
            <a:avLst/>
          </a:prstGeom>
          <a:ln w="9525">
            <a:noFill/>
          </a:ln>
        </p:spPr>
      </p:pic>
      <p:sp>
        <p:nvSpPr>
          <p:cNvPr id="54" name="TextBox 5"/>
          <p:cNvSpPr/>
          <p:nvPr/>
        </p:nvSpPr>
        <p:spPr>
          <a:xfrm>
            <a:off x="8646480" y="0"/>
            <a:ext cx="4096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2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299600" y="922320"/>
            <a:ext cx="7104960" cy="5875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600" spc="-1" strike="noStrike">
                <a:solidFill>
                  <a:schemeClr val="dk1"/>
                </a:solidFill>
                <a:latin typeface="Calibri"/>
              </a:rPr>
              <a:t>Введение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857160" y="1428840"/>
            <a:ext cx="7858440" cy="51429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just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200" spc="-1" strike="noStrike">
                <a:solidFill>
                  <a:srgbClr val="000000"/>
                </a:solidFill>
                <a:latin typeface="Calibri"/>
              </a:rPr>
              <a:t>Актуальность.</a:t>
            </a:r>
            <a:r>
              <a:rPr b="0" lang="ru-RU" sz="2200" spc="-1" strike="noStrike">
                <a:solidFill>
                  <a:srgbClr val="000000"/>
                </a:solidFill>
                <a:latin typeface="Calibri"/>
              </a:rPr>
              <a:t> Периодические электрические сигналы являются основой работы многих электронных устройств. При проведении испытаний и исследований требуется измерение их параметров в условиях воздействия шумов и помех, при этом существующие решения часто оказываются либо избыточно сложными, либо недостаточно гибкими.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indent="0" algn="just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200" spc="-1" strike="noStrike">
                <a:solidFill>
                  <a:srgbClr val="000000"/>
                </a:solidFill>
                <a:latin typeface="Calibri"/>
              </a:rPr>
              <a:t>Цель работы.</a:t>
            </a:r>
            <a:r>
              <a:rPr b="0" lang="ru-RU" sz="2200" spc="-1" strike="noStrike">
                <a:solidFill>
                  <a:srgbClr val="000000"/>
                </a:solidFill>
                <a:latin typeface="Calibri"/>
              </a:rPr>
              <a:t> Разработка устройства измерения амплитуды и частоты периодических сигналов, обеспечивающего заданную точность измерений и возможность изменения алгоритмов обработки без доработки аппаратной части.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 algn="just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200" spc="-1" strike="noStrike">
                <a:solidFill>
                  <a:srgbClr val="000000"/>
                </a:solidFill>
                <a:latin typeface="Calibri"/>
              </a:rPr>
              <a:t>Задачи работы. </a:t>
            </a:r>
            <a:r>
              <a:rPr b="0" lang="ru-RU" sz="2200" spc="-1" strike="noStrike">
                <a:solidFill>
                  <a:srgbClr val="000000"/>
                </a:solidFill>
                <a:latin typeface="Calibri"/>
              </a:rPr>
              <a:t>Провести анализ существующих методов измерения параметров сигналов, разработать аппаратную и программную часть устройства, реализовать алгоритмы обработки данных и выполнить экспериментальную проверку полученных результатов.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1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280" cy="864360"/>
          </a:xfrm>
          <a:prstGeom prst="rect">
            <a:avLst/>
          </a:prstGeom>
          <a:ln w="9525">
            <a:noFill/>
          </a:ln>
        </p:spPr>
      </p:pic>
      <p:sp>
        <p:nvSpPr>
          <p:cNvPr id="58" name="TextBox 1"/>
          <p:cNvSpPr/>
          <p:nvPr/>
        </p:nvSpPr>
        <p:spPr>
          <a:xfrm>
            <a:off x="8646840" y="0"/>
            <a:ext cx="40932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3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299600" y="922320"/>
            <a:ext cx="7104960" cy="5875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600" spc="-1" strike="noStrike">
                <a:solidFill>
                  <a:schemeClr val="dk1"/>
                </a:solidFill>
                <a:latin typeface="Calibri"/>
              </a:rPr>
              <a:t>Введение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857160" y="1428840"/>
            <a:ext cx="7858440" cy="51429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114480" indent="360000" algn="just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Цель работы: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 разработка устройства измерения амплитуды и частоты периодических сигналов с погрешностью не более 2% в условиях воздействия шумов и помех.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 algn="just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Объект исследования: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 периодические электрические сигналы в условиях помех.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 algn="just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Предмет исследования: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 программно-аппаратные методы измерения параметров периодических сигналов.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 algn="just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Научная новизна: 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комплексный подход к измерению параметров периодических сигналов, сочетающий аппаратную фильтрацию, цифровую обработку и статистический анализ оцифрованных данных.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 algn="just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Практическая ценность: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 разработано устройство, позволяющее измерять амплитуду и частоту сигналов в диапазоне 30–500 кГц с возможностью изменения алгоритмов обработки без модификации аппаратной части.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4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280" cy="864360"/>
          </a:xfrm>
          <a:prstGeom prst="rect">
            <a:avLst/>
          </a:prstGeom>
          <a:ln w="9525">
            <a:noFill/>
          </a:ln>
        </p:spPr>
      </p:pic>
      <p:sp>
        <p:nvSpPr>
          <p:cNvPr id="62" name="TextBox 2"/>
          <p:cNvSpPr/>
          <p:nvPr/>
        </p:nvSpPr>
        <p:spPr>
          <a:xfrm>
            <a:off x="8646840" y="0"/>
            <a:ext cx="40932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4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299600" y="922320"/>
            <a:ext cx="7104960" cy="5875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600" spc="-1" strike="noStrike">
                <a:solidFill>
                  <a:schemeClr val="dk1"/>
                </a:solidFill>
                <a:latin typeface="Calibri"/>
              </a:rPr>
              <a:t>Анализ существующих методов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57160" y="1428840"/>
            <a:ext cx="7858440" cy="51429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114480" indent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В первой главе был проведён анализ существующих методов измерения параметров периодических сигналов. Рассматривались как специализированные измерительные устройства, защищённые патентами, так и универсальные приборы, такие как цифровые осциллографы.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Анализ показал, что патентные решения, как правило, ориентированы на измерение отдельных параметров сигнала и обладают ограниченной гибкостью. Цифровые осциллографы позволяют решать поставленную задачу, однако отличаются высокой стоимостью и значительно более широкими возможностями, чем требуется в рамках данного проекта. В результате был сделан вывод о целесообразности разработки специализированного устройства, сочетающего достаточную точность измерений, невысокую стоимость и возможность изменения алгоритмов обработки без переработки аппаратной части.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5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280" cy="864360"/>
          </a:xfrm>
          <a:prstGeom prst="rect">
            <a:avLst/>
          </a:prstGeom>
          <a:ln w="9525">
            <a:noFill/>
          </a:ln>
        </p:spPr>
      </p:pic>
      <p:sp>
        <p:nvSpPr>
          <p:cNvPr id="66" name="TextBox 4"/>
          <p:cNvSpPr/>
          <p:nvPr/>
        </p:nvSpPr>
        <p:spPr>
          <a:xfrm>
            <a:off x="8646840" y="0"/>
            <a:ext cx="40932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5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299600" y="1080000"/>
            <a:ext cx="7104960" cy="429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600" spc="-1" strike="noStrike">
                <a:solidFill>
                  <a:schemeClr val="dk1"/>
                </a:solidFill>
                <a:latin typeface="Calibri"/>
              </a:rPr>
              <a:t>Анализ вариантов построения измерительного устройства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57160" y="1800000"/>
            <a:ext cx="7858440" cy="47718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114480" indent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</a:rPr>
              <a:t>Рассмотренные варианты реализации: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Аналоговая схема на компараторах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Аналоговая схема с программно задаваемыми порогами (DAC + компараторы)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Полная оцифровка сигнала с последующей цифровой обработкой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</a:rPr>
              <a:t>Критерии выбора: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Точность измерений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Устойчивость к помехам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Сложность аппаратной части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Гибкость алгоритмов обработки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Возможность изменения требований без переработки схемы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</a:rPr>
              <a:t>Результат анализа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Аналоговые методы требуют настройки и сложнее модернизируются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Изменение алгоритмов приводит к изменению схемотехники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Наиболее гибким решением признана полная оцифровка сигнала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280" cy="864360"/>
          </a:xfrm>
          <a:prstGeom prst="rect">
            <a:avLst/>
          </a:prstGeom>
          <a:ln w="9525">
            <a:noFill/>
          </a:ln>
        </p:spPr>
      </p:pic>
      <p:sp>
        <p:nvSpPr>
          <p:cNvPr id="70" name="TextBox 6"/>
          <p:cNvSpPr/>
          <p:nvPr/>
        </p:nvSpPr>
        <p:spPr>
          <a:xfrm>
            <a:off x="8646840" y="0"/>
            <a:ext cx="40932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6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900000" y="922320"/>
            <a:ext cx="7504560" cy="5875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600" spc="-1" strike="noStrike">
                <a:solidFill>
                  <a:schemeClr val="dk1"/>
                </a:solidFill>
                <a:latin typeface="Calibri"/>
              </a:rPr>
              <a:t>Выбранная архитектура устройства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857160" y="1428840"/>
            <a:ext cx="7858440" cy="51429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114480" indent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Использование внешнего быстродействующего АЦП AD9057BRSZ-40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Определение параметров сигнала программными методами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3" name="" descr=""/>
          <p:cNvPicPr/>
          <p:nvPr/>
        </p:nvPicPr>
        <p:blipFill>
          <a:blip r:embed="rId2"/>
          <a:stretch/>
        </p:blipFill>
        <p:spPr>
          <a:xfrm>
            <a:off x="632520" y="2880000"/>
            <a:ext cx="6207480" cy="3240000"/>
          </a:xfrm>
          <a:prstGeom prst="rect">
            <a:avLst/>
          </a:prstGeom>
          <a:ln w="0">
            <a:noFill/>
          </a:ln>
        </p:spPr>
      </p:pic>
      <p:pic>
        <p:nvPicPr>
          <p:cNvPr id="74" name="" descr=""/>
          <p:cNvPicPr/>
          <p:nvPr/>
        </p:nvPicPr>
        <p:blipFill>
          <a:blip r:embed="rId3"/>
          <a:stretch/>
        </p:blipFill>
        <p:spPr>
          <a:xfrm>
            <a:off x="6890040" y="2880000"/>
            <a:ext cx="1825560" cy="3456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280" cy="864360"/>
          </a:xfrm>
          <a:prstGeom prst="rect">
            <a:avLst/>
          </a:prstGeom>
          <a:ln w="9525">
            <a:noFill/>
          </a:ln>
        </p:spPr>
      </p:pic>
      <p:sp>
        <p:nvSpPr>
          <p:cNvPr id="76" name="TextBox 7"/>
          <p:cNvSpPr/>
          <p:nvPr/>
        </p:nvSpPr>
        <p:spPr>
          <a:xfrm>
            <a:off x="8646840" y="0"/>
            <a:ext cx="40932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7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360000" y="922320"/>
            <a:ext cx="8640000" cy="5875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600" spc="-1" strike="noStrike">
                <a:solidFill>
                  <a:schemeClr val="dk1"/>
                </a:solidFill>
                <a:latin typeface="Calibri"/>
              </a:rPr>
              <a:t>Методика экспериментальной проверки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857160" y="1428840"/>
            <a:ext cx="7858440" cy="51429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600" spc="-1" strike="noStrike">
                <a:solidFill>
                  <a:schemeClr val="dk1"/>
                </a:solidFill>
                <a:latin typeface="Calibri"/>
              </a:rPr>
              <a:t>Цель испытаний: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Проверка точности измерения амплитуды и частоты сигнала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Сравнение результатов алгоритма с показаниями поверенного осциллографа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Оценка влияния выходного сопротивления источника сигнала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600" spc="-1" strike="noStrike">
                <a:solidFill>
                  <a:schemeClr val="dk1"/>
                </a:solidFill>
                <a:latin typeface="Calibri"/>
              </a:rPr>
              <a:t>Порядок проведения испытаний: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На вход устройства подавался сигнал от генератора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Параллельно сигнал контролировался осциллографом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Выполнялась запись массива отсчетов АЦП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Результаты алгоритма сравнивались с показаниями осциллографа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Часть испытаний проводилась с дополнительным резистором в сигнальной цепи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9" name="" descr=""/>
          <p:cNvPicPr/>
          <p:nvPr/>
        </p:nvPicPr>
        <p:blipFill>
          <a:blip r:embed="rId2"/>
          <a:stretch/>
        </p:blipFill>
        <p:spPr>
          <a:xfrm>
            <a:off x="435600" y="4413960"/>
            <a:ext cx="8280000" cy="1706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8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280" cy="864360"/>
          </a:xfrm>
          <a:prstGeom prst="rect">
            <a:avLst/>
          </a:prstGeom>
          <a:ln w="9525">
            <a:noFill/>
          </a:ln>
        </p:spPr>
      </p:pic>
      <p:sp>
        <p:nvSpPr>
          <p:cNvPr id="81" name="TextBox 8"/>
          <p:cNvSpPr/>
          <p:nvPr/>
        </p:nvSpPr>
        <p:spPr>
          <a:xfrm>
            <a:off x="8646840" y="0"/>
            <a:ext cx="40932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7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13"/>
          <p:cNvSpPr txBox="1"/>
          <p:nvPr/>
        </p:nvSpPr>
        <p:spPr>
          <a:xfrm>
            <a:off x="360000" y="922320"/>
            <a:ext cx="8640000" cy="5875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ru-RU" sz="3600" spc="-1" strike="noStrike">
                <a:solidFill>
                  <a:schemeClr val="dk1"/>
                </a:solidFill>
                <a:latin typeface="Calibri"/>
              </a:rPr>
              <a:t>Результаты экспериментальной проверки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3" name="" descr=""/>
          <p:cNvPicPr/>
          <p:nvPr/>
        </p:nvPicPr>
        <p:blipFill>
          <a:blip r:embed="rId2"/>
          <a:stretch/>
        </p:blipFill>
        <p:spPr>
          <a:xfrm>
            <a:off x="1080000" y="1440000"/>
            <a:ext cx="6920280" cy="4961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280" cy="864360"/>
          </a:xfrm>
          <a:prstGeom prst="rect">
            <a:avLst/>
          </a:prstGeom>
          <a:ln w="9525">
            <a:noFill/>
          </a:ln>
        </p:spPr>
      </p:pic>
      <p:sp>
        <p:nvSpPr>
          <p:cNvPr id="85" name="TextBox 9"/>
          <p:cNvSpPr/>
          <p:nvPr/>
        </p:nvSpPr>
        <p:spPr>
          <a:xfrm>
            <a:off x="8646840" y="0"/>
            <a:ext cx="40932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7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1299600" y="922320"/>
            <a:ext cx="7104960" cy="5875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600" spc="-1" strike="noStrike">
                <a:solidFill>
                  <a:schemeClr val="dk1"/>
                </a:solidFill>
                <a:latin typeface="Calibri"/>
              </a:rPr>
              <a:t>Заключение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857160" y="1428840"/>
            <a:ext cx="7858440" cy="51429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Основные результаты: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Частотная погрешность в во всех испытаниях не превышает 0,57 %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Погрешность измерения амплитуды соответствует заданным 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требованиям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Подтверждена работоспособность выбранного подхода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Обеспечена возможность изменения алгоритмов без изменения 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аппаратной части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Итог: 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ц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ель работы достигнута. Разработанное устройство 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обеспечивает измерение параметров периодических сигналов с 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требуемой точностью в условиях воздействия помех.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Устройство внедрено в контрольно-проверочную аппаратуру, 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разрабатываемую в рамках проекта «кристалл» (заказчик - Курск 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Авиаавтоматика). Получена государственная регистрация 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программного обеспечения.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</TotalTime>
  <Application>LibreOffice/24.2.7.2$Linux_X86_64 LibreOffice_project/420$Build-2</Application>
  <AppVersion>15.0000</AppVersion>
  <Words>1140</Words>
  <Paragraphs>209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2016-03-22T14:37:38Z</dcterms:created>
  <dc:creator>Design</dc:creator>
  <dc:description/>
  <dc:language>ru-RU</dc:language>
  <cp:lastModifiedBy/>
  <dcterms:modified xsi:type="dcterms:W3CDTF">2026-06-24T10:54:15Z</dcterms:modified>
  <cp:revision>77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29</vt:i4>
  </property>
</Properties>
</file>